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21"/>
  </p:normalViewPr>
  <p:slideViewPr>
    <p:cSldViewPr snapToGrid="0" snapToObjects="1">
      <p:cViewPr varScale="1">
        <p:scale>
          <a:sx n="90" d="100"/>
          <a:sy n="90" d="100"/>
        </p:scale>
        <p:origin x="23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1"/>
  <c:style val="18"/>
  <c:chart>
    <c:title>
      <c:tx>
        <c:rich>
          <a:bodyPr/>
          <a:lstStyle/>
          <a:p>
            <a:pPr>
              <a:defRPr/>
            </a:pPr>
            <a:r>
              <a:rPr lang="en-US" sz="1300">
                <a:latin typeface="Arial"/>
              </a:rPr>
              <a:t>Percentage error vs Distance</a:t>
            </a:r>
          </a:p>
        </c:rich>
      </c:tx>
      <c:layout/>
      <c:overlay val="1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label 1</c:f>
              <c:strCache>
                <c:ptCount val="1"/>
                <c:pt idx="0">
                  <c:v>Column D</c:v>
                </c:pt>
              </c:strCache>
            </c:strRef>
          </c:tx>
          <c:spPr>
            <a:ln w="28800">
              <a:solidFill>
                <a:srgbClr val="004586"/>
              </a:solidFill>
              <a:round/>
            </a:ln>
          </c:spPr>
          <c:marker>
            <c:symbol val="diamond"/>
            <c:size val="7"/>
          </c:marker>
          <c:xVal>
            <c:numRef>
              <c:f>0</c:f>
              <c:numCache>
                <c:formatCode>General</c:formatCode>
                <c:ptCount val="8"/>
                <c:pt idx="0">
                  <c:v>0.1</c:v>
                </c:pt>
                <c:pt idx="1">
                  <c:v>0.2</c:v>
                </c:pt>
                <c:pt idx="2">
                  <c:v>0.5</c:v>
                </c:pt>
                <c:pt idx="3">
                  <c:v>1.0</c:v>
                </c:pt>
                <c:pt idx="4">
                  <c:v>2.0</c:v>
                </c:pt>
                <c:pt idx="5">
                  <c:v>3.0</c:v>
                </c:pt>
                <c:pt idx="6">
                  <c:v>5.0</c:v>
                </c:pt>
                <c:pt idx="7">
                  <c:v>10.0</c:v>
                </c:pt>
              </c:numCache>
            </c:numRef>
          </c:xVal>
          <c:yVal>
            <c:numRef>
              <c:f>1</c:f>
              <c:numCache>
                <c:formatCode>General</c:formatCode>
                <c:ptCount val="8"/>
                <c:pt idx="0">
                  <c:v>320.0</c:v>
                </c:pt>
                <c:pt idx="1">
                  <c:v>230.0</c:v>
                </c:pt>
                <c:pt idx="2">
                  <c:v>126.0</c:v>
                </c:pt>
                <c:pt idx="3">
                  <c:v>76.0</c:v>
                </c:pt>
                <c:pt idx="4">
                  <c:v>57.5</c:v>
                </c:pt>
                <c:pt idx="5">
                  <c:v>33.3333333333333</c:v>
                </c:pt>
                <c:pt idx="6">
                  <c:v>19.0</c:v>
                </c:pt>
                <c:pt idx="7">
                  <c:v>9.8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0910656"/>
        <c:axId val="180175584"/>
      </c:scatterChart>
      <c:valAx>
        <c:axId val="14091065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sz="900">
                    <a:latin typeface="Arial"/>
                  </a:rPr>
                  <a:t>Distance(m)</a:t>
                </a:r>
              </a:p>
            </c:rich>
          </c:tx>
          <c:layout/>
          <c:overlay val="1"/>
        </c:title>
        <c:numFmt formatCode="General" sourceLinked="0"/>
        <c:majorTickMark val="out"/>
        <c:minorTickMark val="none"/>
        <c:tickLblPos val="nextTo"/>
        <c:spPr>
          <a:ln>
            <a:solidFill>
              <a:srgbClr val="B3B3B3"/>
            </a:solidFill>
          </a:ln>
        </c:spPr>
        <c:crossAx val="180175584"/>
        <c:crossesAt val="0.0"/>
        <c:crossBetween val="midCat"/>
      </c:valAx>
      <c:valAx>
        <c:axId val="180175584"/>
        <c:scaling>
          <c:orientation val="minMax"/>
        </c:scaling>
        <c:delete val="0"/>
        <c:axPos val="l"/>
        <c:majorGridlines>
          <c:spPr>
            <a:ln>
              <a:solidFill>
                <a:srgbClr val="B3B3B3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sz="900">
                    <a:latin typeface="Arial"/>
                  </a:rPr>
                  <a:t>% error</a:t>
                </a:r>
              </a:p>
            </c:rich>
          </c:tx>
          <c:layout/>
          <c:overlay val="1"/>
        </c:title>
        <c:majorTickMark val="out"/>
        <c:minorTickMark val="none"/>
        <c:tickLblPos val="nextTo"/>
        <c:spPr>
          <a:ln>
            <a:solidFill>
              <a:srgbClr val="B3B3B3"/>
            </a:solidFill>
          </a:ln>
        </c:spPr>
        <c:crossAx val="140910656"/>
        <c:crossesAt val="0.0"/>
        <c:crossBetween val="midCat"/>
      </c:valAx>
      <c:spPr>
        <a:noFill/>
        <a:ln>
          <a:solidFill>
            <a:srgbClr val="B3B3B3"/>
          </a:solidFill>
        </a:ln>
      </c:spPr>
    </c:plotArea>
    <c:plotVisOnly val="1"/>
    <c:dispBlanksAs val="zero"/>
    <c:showDLblsOverMax val="1"/>
  </c:chart>
  <c:spPr>
    <a:solidFill>
      <a:srgbClr val="FFFFFF"/>
    </a:solidFill>
    <a:ln>
      <a:noFill/>
    </a:ln>
  </c:spPr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4" name="Picture 33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0" name="Picture 69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IN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IN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IN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IN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IN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IN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IN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IN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IN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IN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IN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IN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IN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IN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IN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gif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1523880" y="1122480"/>
            <a:ext cx="9143280" cy="2386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IN" sz="6000">
                <a:solidFill>
                  <a:srgbClr val="000000"/>
                </a:solidFill>
                <a:latin typeface="Calibri Light"/>
              </a:rPr>
              <a:t>Indoor Localization system using Time of Flight in UWB spectrum</a:t>
            </a:r>
            <a:endParaRPr/>
          </a:p>
        </p:txBody>
      </p:sp>
      <p:sp>
        <p:nvSpPr>
          <p:cNvPr id="73" name="CustomShape 2"/>
          <p:cNvSpPr/>
          <p:nvPr/>
        </p:nvSpPr>
        <p:spPr>
          <a:xfrm>
            <a:off x="1523880" y="3602160"/>
            <a:ext cx="9143280" cy="1654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 sz="2400">
                <a:solidFill>
                  <a:srgbClr val="000000"/>
                </a:solidFill>
                <a:latin typeface="Calibri"/>
              </a:rPr>
              <a:t>Anirban Ghosh</a:t>
            </a:r>
            <a:endParaRPr/>
          </a:p>
          <a:p>
            <a:pPr algn="r">
              <a:lnSpc>
                <a:spcPct val="100000"/>
              </a:lnSpc>
            </a:pPr>
            <a:r>
              <a:rPr lang="en-IN" sz="2400">
                <a:solidFill>
                  <a:srgbClr val="000000"/>
                </a:solidFill>
                <a:latin typeface="Calibri"/>
              </a:rPr>
              <a:t>Albert Davies</a:t>
            </a:r>
            <a:endParaRPr/>
          </a:p>
          <a:p>
            <a:pPr algn="r">
              <a:lnSpc>
                <a:spcPct val="100000"/>
              </a:lnSpc>
            </a:pPr>
            <a:r>
              <a:rPr lang="en-IN" sz="2400">
                <a:solidFill>
                  <a:srgbClr val="000000"/>
                </a:solidFill>
                <a:latin typeface="Calibri"/>
              </a:rPr>
              <a:t>Tejus Siddagangaiah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en-IN" sz="4400">
                <a:latin typeface="Calibri Light"/>
              </a:rPr>
              <a:t>DWM1000 Distance Ranging Accuracy</a:t>
            </a:r>
            <a:endParaRPr/>
          </a:p>
        </p:txBody>
      </p:sp>
      <p:sp>
        <p:nvSpPr>
          <p:cNvPr id="165" name="CustomShape 2"/>
          <p:cNvSpPr/>
          <p:nvPr/>
        </p:nvSpPr>
        <p:spPr>
          <a:xfrm>
            <a:off x="838440" y="1825560"/>
            <a:ext cx="2617200" cy="4350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400">
                <a:solidFill>
                  <a:srgbClr val="000000"/>
                </a:solidFill>
                <a:latin typeface="Calibri"/>
              </a:rPr>
              <a:t>Not accurate for short distances out of the box.</a:t>
            </a:r>
            <a:endParaRPr/>
          </a:p>
        </p:txBody>
      </p:sp>
      <p:graphicFrame>
        <p:nvGraphicFramePr>
          <p:cNvPr id="166" name="Chart 165"/>
          <p:cNvGraphicFramePr/>
          <p:nvPr>
            <p:extLst>
              <p:ext uri="{D42A27DB-BD31-4B8C-83A1-F6EECF244321}">
                <p14:modId xmlns:p14="http://schemas.microsoft.com/office/powerpoint/2010/main" val="1113162123"/>
              </p:ext>
            </p:extLst>
          </p:nvPr>
        </p:nvGraphicFramePr>
        <p:xfrm>
          <a:off x="3869640" y="1272960"/>
          <a:ext cx="7290360" cy="4847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en-IN" sz="4400">
                <a:latin typeface="Calibri Light"/>
              </a:rPr>
              <a:t>Current State of Project</a:t>
            </a:r>
            <a:endParaRPr/>
          </a:p>
        </p:txBody>
      </p:sp>
      <p:sp>
        <p:nvSpPr>
          <p:cNvPr id="168" name="CustomShape 2"/>
          <p:cNvSpPr/>
          <p:nvPr/>
        </p:nvSpPr>
        <p:spPr>
          <a:xfrm>
            <a:off x="838800" y="1825560"/>
            <a:ext cx="2617200" cy="4350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400">
                <a:solidFill>
                  <a:srgbClr val="000000"/>
                </a:solidFill>
                <a:latin typeface="Calibri"/>
              </a:rPr>
              <a:t>Localization working!!</a:t>
            </a:r>
            <a:endParaRPr/>
          </a:p>
          <a:p>
            <a:pPr>
              <a:lnSpc>
                <a:spcPct val="90000"/>
              </a:lnSpc>
            </a:pPr>
            <a:endParaRPr/>
          </a:p>
        </p:txBody>
      </p:sp>
      <p:sp>
        <p:nvSpPr>
          <p:cNvPr id="169" name="CustomShape 3"/>
          <p:cNvSpPr/>
          <p:nvPr/>
        </p:nvSpPr>
        <p:spPr>
          <a:xfrm>
            <a:off x="838800" y="1825560"/>
            <a:ext cx="2617200" cy="4350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400">
                <a:solidFill>
                  <a:srgbClr val="000000"/>
                </a:solidFill>
                <a:latin typeface="Calibri"/>
              </a:rPr>
              <a:t>Localization working!!</a:t>
            </a:r>
            <a:endParaRPr/>
          </a:p>
        </p:txBody>
      </p:sp>
      <p:grpSp>
        <p:nvGrpSpPr>
          <p:cNvPr id="2" name="Group 1"/>
          <p:cNvGrpSpPr/>
          <p:nvPr/>
        </p:nvGrpSpPr>
        <p:grpSpPr>
          <a:xfrm>
            <a:off x="958680" y="1618200"/>
            <a:ext cx="10291680" cy="4717440"/>
            <a:chOff x="958680" y="1618200"/>
            <a:chExt cx="10291680" cy="4717440"/>
          </a:xfrm>
        </p:grpSpPr>
        <p:pic>
          <p:nvPicPr>
            <p:cNvPr id="170" name="Picture 169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5688000" y="1618200"/>
              <a:ext cx="5562360" cy="47174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1" name="Picture 170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958680" y="3086640"/>
              <a:ext cx="4221360" cy="2673000"/>
            </a:xfrm>
            <a:prstGeom prst="rect">
              <a:avLst/>
            </a:prstGeom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en-IN" sz="4400">
                <a:latin typeface="Calibri Light"/>
              </a:rPr>
              <a:t>But...</a:t>
            </a:r>
            <a:endParaRPr/>
          </a:p>
        </p:txBody>
      </p:sp>
      <p:sp>
        <p:nvSpPr>
          <p:cNvPr id="173" name="CustomShape 2"/>
          <p:cNvSpPr/>
          <p:nvPr/>
        </p:nvSpPr>
        <p:spPr>
          <a:xfrm>
            <a:off x="838800" y="1825920"/>
            <a:ext cx="10104840" cy="45100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IN" sz="2800">
                <a:latin typeface="Calibri"/>
              </a:rPr>
              <a:t>Increase accuracy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Constrain co-ordinate space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Sensitive to Anchor Placement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Integrate WiFi</a:t>
            </a:r>
            <a:endParaRPr/>
          </a:p>
          <a:p>
            <a:pPr>
              <a:lnSpc>
                <a:spcPct val="9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>
                <a:solidFill>
                  <a:srgbClr val="000000"/>
                </a:solidFill>
                <a:latin typeface="Calibri Light"/>
              </a:rPr>
              <a:t>Timeline</a:t>
            </a:r>
            <a:endParaRPr/>
          </a:p>
        </p:txBody>
      </p:sp>
      <p:sp>
        <p:nvSpPr>
          <p:cNvPr id="175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</p:sp>
      <p:graphicFrame>
        <p:nvGraphicFramePr>
          <p:cNvPr id="176" name="Table 3"/>
          <p:cNvGraphicFramePr/>
          <p:nvPr>
            <p:extLst>
              <p:ext uri="{D42A27DB-BD31-4B8C-83A1-F6EECF244321}">
                <p14:modId xmlns:p14="http://schemas.microsoft.com/office/powerpoint/2010/main" val="378832105"/>
              </p:ext>
            </p:extLst>
          </p:nvPr>
        </p:nvGraphicFramePr>
        <p:xfrm>
          <a:off x="730080" y="1566360"/>
          <a:ext cx="11237130" cy="4754880"/>
        </p:xfrm>
        <a:graphic>
          <a:graphicData uri="http://schemas.openxmlformats.org/drawingml/2006/table">
            <a:tbl>
              <a:tblPr/>
              <a:tblGrid>
                <a:gridCol w="4374360"/>
                <a:gridCol w="5483520"/>
                <a:gridCol w="1379250"/>
              </a:tblGrid>
              <a:tr h="343440">
                <a:tc>
                  <a:txBody>
                    <a:bodyPr/>
                    <a:lstStyle/>
                    <a:p>
                      <a:r>
                        <a:rPr lang="en-IN" b="1">
                          <a:latin typeface="Arial"/>
                        </a:rPr>
                        <a:t>Week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>
                          <a:latin typeface="Arial"/>
                        </a:rPr>
                        <a:t>Milestone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>
                          <a:latin typeface="Arial"/>
                        </a:rPr>
                        <a:t>Status</a:t>
                      </a:r>
                      <a:endParaRPr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latin typeface="Arial"/>
                        </a:rPr>
                        <a:t>Mar 27-31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/>
                        </a:rPr>
                        <a:t>Basic Arduino Code test, Solder 2x DW1000 modules, breadboard prototyping, </a:t>
                      </a:r>
                      <a:r>
                        <a:rPr lang="en-IN" dirty="0" err="1">
                          <a:latin typeface="Arial"/>
                        </a:rPr>
                        <a:t>Py</a:t>
                      </a:r>
                      <a:r>
                        <a:rPr lang="en-IN" dirty="0">
                          <a:latin typeface="Arial"/>
                        </a:rPr>
                        <a:t> interface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Arial"/>
                        </a:rPr>
                        <a:t>Done</a:t>
                      </a:r>
                      <a:endParaRPr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latin typeface="Arial"/>
                        </a:rPr>
                        <a:t>Apr 3-7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/>
                        </a:rPr>
                        <a:t>Mid term demo.  Level shifters interface, DW1000 baseboards arrive, Perf board bring up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Arial"/>
                        </a:rPr>
                        <a:t>Done</a:t>
                      </a:r>
                      <a:endParaRPr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latin typeface="Arial"/>
                        </a:rPr>
                        <a:t>Apr 10-14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/>
                        </a:rPr>
                        <a:t>Develop TOF code with 5 DW1000 modules working at once. 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Arial"/>
                        </a:rPr>
                        <a:t>Done</a:t>
                      </a:r>
                      <a:endParaRPr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latin typeface="Arial"/>
                        </a:rPr>
                        <a:t>Apr 17-21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/>
                        </a:rPr>
                        <a:t>Change library for robust multi-anchor network connectivity and addressing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Arial"/>
                        </a:rPr>
                        <a:t>Done</a:t>
                      </a:r>
                      <a:endParaRPr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latin typeface="Arial"/>
                        </a:rPr>
                        <a:t>Apr 24-28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/>
                        </a:rPr>
                        <a:t>Test TOF Code with 4 anchor+1 tag.  Accuracy measurements, 
integrating solver code with python interface code and GUI extension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Arial"/>
                        </a:rPr>
                        <a:t>Done</a:t>
                      </a:r>
                      <a:endParaRPr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latin typeface="Arial"/>
                        </a:rPr>
                        <a:t>May 1-5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/>
                        </a:rPr>
                        <a:t>Prep for final demos, code and H/W </a:t>
                      </a:r>
                      <a:r>
                        <a:rPr lang="en-IN" dirty="0" err="1">
                          <a:latin typeface="Arial"/>
                        </a:rPr>
                        <a:t>cleanup</a:t>
                      </a:r>
                      <a:r>
                        <a:rPr lang="en-IN" dirty="0">
                          <a:latin typeface="Arial"/>
                        </a:rPr>
                        <a:t>, calibrations, </a:t>
                      </a:r>
                      <a:r>
                        <a:rPr lang="en-IN" dirty="0" err="1">
                          <a:latin typeface="Arial"/>
                        </a:rPr>
                        <a:t>WiFi</a:t>
                      </a:r>
                      <a:r>
                        <a:rPr lang="en-IN" dirty="0">
                          <a:latin typeface="Arial"/>
                        </a:rPr>
                        <a:t> Integration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/>
                        </a:rPr>
                        <a:t>Pending</a:t>
                      </a:r>
                      <a:endParaRPr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>
                <a:solidFill>
                  <a:srgbClr val="000000"/>
                </a:solidFill>
                <a:latin typeface="Calibri Light"/>
              </a:rPr>
              <a:t>Final Demonstration</a:t>
            </a:r>
            <a:endParaRPr/>
          </a:p>
        </p:txBody>
      </p:sp>
      <p:sp>
        <p:nvSpPr>
          <p:cNvPr id="178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Final demonstration: Use multiple anchor nodes whose locations are pre-determined to track the mobile node in the same environment. Display the movement of the mobile node on a GUI(using a PC application) in real time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838080" y="233892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4400">
                <a:solidFill>
                  <a:srgbClr val="000000"/>
                </a:solidFill>
                <a:latin typeface="Calibri Light"/>
              </a:rPr>
              <a:t>Questions?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2500319" y="561968"/>
            <a:ext cx="7977220" cy="5622380"/>
            <a:chOff x="2500319" y="561968"/>
            <a:chExt cx="7977220" cy="5622380"/>
          </a:xfrm>
        </p:grpSpPr>
        <p:grpSp>
          <p:nvGrpSpPr>
            <p:cNvPr id="54" name="Group 53"/>
            <p:cNvGrpSpPr/>
            <p:nvPr/>
          </p:nvGrpSpPr>
          <p:grpSpPr>
            <a:xfrm>
              <a:off x="3243262" y="1166822"/>
              <a:ext cx="6300808" cy="4738492"/>
              <a:chOff x="3243262" y="881062"/>
              <a:chExt cx="6300808" cy="4738492"/>
            </a:xfrm>
          </p:grpSpPr>
          <p:cxnSp>
            <p:nvCxnSpPr>
              <p:cNvPr id="5" name="Straight Connector 4"/>
              <p:cNvCxnSpPr/>
              <p:nvPr/>
            </p:nvCxnSpPr>
            <p:spPr>
              <a:xfrm flipH="1">
                <a:off x="3243262" y="885825"/>
                <a:ext cx="2" cy="4686300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/>
              <p:cNvCxnSpPr/>
              <p:nvPr/>
            </p:nvCxnSpPr>
            <p:spPr>
              <a:xfrm>
                <a:off x="5381623" y="881062"/>
                <a:ext cx="0" cy="4691063"/>
              </a:xfrm>
              <a:prstGeom prst="line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/>
              <p:cNvCxnSpPr/>
              <p:nvPr/>
            </p:nvCxnSpPr>
            <p:spPr>
              <a:xfrm>
                <a:off x="7634294" y="919157"/>
                <a:ext cx="0" cy="4690872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9544070" y="928682"/>
                <a:ext cx="0" cy="4690872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Group 52"/>
            <p:cNvGrpSpPr/>
            <p:nvPr/>
          </p:nvGrpSpPr>
          <p:grpSpPr>
            <a:xfrm>
              <a:off x="3243263" y="1204918"/>
              <a:ext cx="6315094" cy="4024317"/>
              <a:chOff x="3243263" y="919158"/>
              <a:chExt cx="6315094" cy="4024317"/>
            </a:xfrm>
          </p:grpSpPr>
          <p:cxnSp>
            <p:nvCxnSpPr>
              <p:cNvPr id="28" name="Straight Arrow Connector 27"/>
              <p:cNvCxnSpPr/>
              <p:nvPr/>
            </p:nvCxnSpPr>
            <p:spPr>
              <a:xfrm>
                <a:off x="5381623" y="919158"/>
                <a:ext cx="2266958" cy="538167"/>
              </a:xfrm>
              <a:prstGeom prst="straightConnector1">
                <a:avLst/>
              </a:prstGeom>
              <a:ln w="25400" cmpd="sng">
                <a:solidFill>
                  <a:schemeClr val="tx2">
                    <a:lumMod val="60000"/>
                    <a:lumOff val="40000"/>
                  </a:schemeClr>
                </a:solidFill>
                <a:prstDash val="lg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1" name="Group 50"/>
              <p:cNvGrpSpPr/>
              <p:nvPr/>
            </p:nvGrpSpPr>
            <p:grpSpPr>
              <a:xfrm>
                <a:off x="3243263" y="919158"/>
                <a:ext cx="6315094" cy="4024317"/>
                <a:chOff x="3243263" y="919158"/>
                <a:chExt cx="6315094" cy="4024317"/>
              </a:xfrm>
            </p:grpSpPr>
            <p:cxnSp>
              <p:nvCxnSpPr>
                <p:cNvPr id="12" name="Straight Arrow Connector 11"/>
                <p:cNvCxnSpPr/>
                <p:nvPr/>
              </p:nvCxnSpPr>
              <p:spPr>
                <a:xfrm>
                  <a:off x="5381623" y="919158"/>
                  <a:ext cx="4162447" cy="623892"/>
                </a:xfrm>
                <a:prstGeom prst="straightConnector1">
                  <a:avLst/>
                </a:prstGeom>
                <a:ln w="25400" cmpd="sng">
                  <a:solidFill>
                    <a:schemeClr val="tx2">
                      <a:lumMod val="60000"/>
                      <a:lumOff val="40000"/>
                    </a:schemeClr>
                  </a:solidFill>
                  <a:prstDash val="lgDash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Arrow Connector 13"/>
                <p:cNvCxnSpPr/>
                <p:nvPr/>
              </p:nvCxnSpPr>
              <p:spPr>
                <a:xfrm flipH="1">
                  <a:off x="3243263" y="919158"/>
                  <a:ext cx="2138360" cy="538167"/>
                </a:xfrm>
                <a:prstGeom prst="straightConnector1">
                  <a:avLst/>
                </a:prstGeom>
                <a:ln w="25400" cmpd="sng">
                  <a:solidFill>
                    <a:schemeClr val="tx2">
                      <a:lumMod val="60000"/>
                      <a:lumOff val="40000"/>
                    </a:schemeClr>
                  </a:solidFill>
                  <a:prstDash val="lgDash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Arrow Connector 15"/>
                <p:cNvCxnSpPr/>
                <p:nvPr/>
              </p:nvCxnSpPr>
              <p:spPr>
                <a:xfrm>
                  <a:off x="3243263" y="1543050"/>
                  <a:ext cx="2138360" cy="428625"/>
                </a:xfrm>
                <a:prstGeom prst="straightConnector1">
                  <a:avLst/>
                </a:prstGeom>
                <a:ln w="25400" cmpd="sng">
                  <a:solidFill>
                    <a:schemeClr val="tx2">
                      <a:lumMod val="60000"/>
                      <a:lumOff val="40000"/>
                    </a:schemeClr>
                  </a:solidFill>
                  <a:prstDash val="lgDash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Arrow Connector 17"/>
                <p:cNvCxnSpPr/>
                <p:nvPr/>
              </p:nvCxnSpPr>
              <p:spPr>
                <a:xfrm flipH="1">
                  <a:off x="5395910" y="1657350"/>
                  <a:ext cx="2238384" cy="314325"/>
                </a:xfrm>
                <a:prstGeom prst="straightConnector1">
                  <a:avLst/>
                </a:prstGeom>
                <a:ln w="25400" cmpd="sng">
                  <a:solidFill>
                    <a:schemeClr val="tx2">
                      <a:lumMod val="60000"/>
                      <a:lumOff val="40000"/>
                    </a:schemeClr>
                  </a:solidFill>
                  <a:prstDash val="lgDash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Arrow Connector 19"/>
                <p:cNvCxnSpPr/>
                <p:nvPr/>
              </p:nvCxnSpPr>
              <p:spPr>
                <a:xfrm flipH="1">
                  <a:off x="5395910" y="1657350"/>
                  <a:ext cx="4148160" cy="314325"/>
                </a:xfrm>
                <a:prstGeom prst="straightConnector1">
                  <a:avLst/>
                </a:prstGeom>
                <a:ln w="25400" cmpd="sng">
                  <a:solidFill>
                    <a:schemeClr val="tx2">
                      <a:lumMod val="60000"/>
                      <a:lumOff val="40000"/>
                    </a:schemeClr>
                  </a:solidFill>
                  <a:prstDash val="lgDash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Arrow Connector 21"/>
                <p:cNvCxnSpPr/>
                <p:nvPr/>
              </p:nvCxnSpPr>
              <p:spPr>
                <a:xfrm>
                  <a:off x="5381623" y="2386013"/>
                  <a:ext cx="2266958" cy="542925"/>
                </a:xfrm>
                <a:prstGeom prst="straightConnector1">
                  <a:avLst/>
                </a:prstGeom>
                <a:ln w="25400" cmpd="sng">
                  <a:solidFill>
                    <a:srgbClr val="00B050"/>
                  </a:solidFill>
                  <a:prstDash val="lgDash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Arrow Connector 23"/>
                <p:cNvCxnSpPr/>
                <p:nvPr/>
              </p:nvCxnSpPr>
              <p:spPr>
                <a:xfrm>
                  <a:off x="5381623" y="2371725"/>
                  <a:ext cx="4176734" cy="571500"/>
                </a:xfrm>
                <a:prstGeom prst="straightConnector1">
                  <a:avLst/>
                </a:prstGeom>
                <a:ln w="25400" cmpd="sng">
                  <a:solidFill>
                    <a:srgbClr val="00B050"/>
                  </a:solidFill>
                  <a:prstDash val="lgDash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Arrow Connector 25"/>
                <p:cNvCxnSpPr/>
                <p:nvPr/>
              </p:nvCxnSpPr>
              <p:spPr>
                <a:xfrm flipH="1">
                  <a:off x="3243263" y="2386013"/>
                  <a:ext cx="2138360" cy="442912"/>
                </a:xfrm>
                <a:prstGeom prst="straightConnector1">
                  <a:avLst/>
                </a:prstGeom>
                <a:ln w="25400" cmpd="sng">
                  <a:solidFill>
                    <a:srgbClr val="00B050"/>
                  </a:solidFill>
                  <a:prstDash val="lgDash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Arrow Connector 29"/>
                <p:cNvCxnSpPr/>
                <p:nvPr/>
              </p:nvCxnSpPr>
              <p:spPr>
                <a:xfrm>
                  <a:off x="3243263" y="3743325"/>
                  <a:ext cx="2138360" cy="1200150"/>
                </a:xfrm>
                <a:prstGeom prst="straightConnector1">
                  <a:avLst/>
                </a:prstGeom>
                <a:ln w="25400" cmpd="sng">
                  <a:solidFill>
                    <a:srgbClr val="00B050"/>
                  </a:solidFill>
                  <a:prstDash val="lgDash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Arrow Connector 34"/>
                <p:cNvCxnSpPr/>
                <p:nvPr/>
              </p:nvCxnSpPr>
              <p:spPr>
                <a:xfrm flipH="1">
                  <a:off x="5395911" y="3743325"/>
                  <a:ext cx="2252670" cy="1200150"/>
                </a:xfrm>
                <a:prstGeom prst="straightConnector1">
                  <a:avLst/>
                </a:prstGeom>
                <a:ln w="25400" cmpd="sng">
                  <a:solidFill>
                    <a:srgbClr val="00B050"/>
                  </a:solidFill>
                  <a:prstDash val="lgDash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Arrow Connector 37"/>
                <p:cNvCxnSpPr/>
                <p:nvPr/>
              </p:nvCxnSpPr>
              <p:spPr>
                <a:xfrm flipH="1">
                  <a:off x="5395910" y="3743325"/>
                  <a:ext cx="4162447" cy="1200150"/>
                </a:xfrm>
                <a:prstGeom prst="straightConnector1">
                  <a:avLst/>
                </a:prstGeom>
                <a:ln w="25400" cmpd="sng">
                  <a:solidFill>
                    <a:srgbClr val="00B050"/>
                  </a:solidFill>
                  <a:prstDash val="lgDash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9" name="TextBox 38"/>
            <p:cNvSpPr txBox="1"/>
            <p:nvPr/>
          </p:nvSpPr>
          <p:spPr>
            <a:xfrm>
              <a:off x="4357687" y="5815016"/>
              <a:ext cx="25431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Tag to Admin via </a:t>
              </a:r>
              <a:r>
                <a:rPr lang="en-US" dirty="0" err="1" smtClean="0"/>
                <a:t>WiFi</a:t>
              </a:r>
              <a:endParaRPr lang="en-US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129213" y="571500"/>
              <a:ext cx="7572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smtClean="0"/>
                <a:t>TAG</a:t>
              </a:r>
              <a:endParaRPr lang="en-US" b="1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543179" y="571500"/>
              <a:ext cx="16287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ANCHOR 0</a:t>
              </a:r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896121" y="581023"/>
              <a:ext cx="16287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ANCHOR 1</a:t>
              </a:r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848764" y="561968"/>
              <a:ext cx="1628775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ANCHOR 2</a:t>
              </a:r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772036" y="966792"/>
              <a:ext cx="9572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POLL</a:t>
              </a:r>
              <a:endParaRPr lang="en-US" sz="140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338779" y="1847864"/>
              <a:ext cx="13191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POLL_ACK</a:t>
              </a:r>
              <a:endParaRPr lang="en-US" sz="14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633938" y="2801852"/>
              <a:ext cx="13191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RANGE_INIT</a:t>
              </a:r>
              <a:endParaRPr lang="en-US" sz="140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348276" y="4446686"/>
              <a:ext cx="13191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RANGE</a:t>
              </a:r>
              <a:endParaRPr lang="en-US" sz="1400"/>
            </a:p>
          </p:txBody>
        </p:sp>
        <p:cxnSp>
          <p:nvCxnSpPr>
            <p:cNvPr id="61" name="Straight Arrow Connector 60"/>
            <p:cNvCxnSpPr/>
            <p:nvPr/>
          </p:nvCxnSpPr>
          <p:spPr>
            <a:xfrm>
              <a:off x="2871781" y="2671773"/>
              <a:ext cx="11" cy="177491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2500319" y="2995325"/>
              <a:ext cx="461665" cy="923330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mtClean="0"/>
                <a:t>time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86310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2128852" y="785813"/>
            <a:ext cx="7339028" cy="5139154"/>
            <a:chOff x="2128852" y="785813"/>
            <a:chExt cx="7339028" cy="5139154"/>
          </a:xfrm>
        </p:grpSpPr>
        <p:grpSp>
          <p:nvGrpSpPr>
            <p:cNvPr id="32" name="Group 31"/>
            <p:cNvGrpSpPr/>
            <p:nvPr/>
          </p:nvGrpSpPr>
          <p:grpSpPr>
            <a:xfrm>
              <a:off x="2757488" y="785813"/>
              <a:ext cx="5129212" cy="5006160"/>
              <a:chOff x="2757488" y="785813"/>
              <a:chExt cx="5129212" cy="5006160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3314700" y="785813"/>
                <a:ext cx="4572000" cy="4572000"/>
                <a:chOff x="3314700" y="785813"/>
                <a:chExt cx="4572000" cy="4572000"/>
              </a:xfrm>
            </p:grpSpPr>
            <p:cxnSp>
              <p:nvCxnSpPr>
                <p:cNvPr id="5" name="Straight Arrow Connector 4"/>
                <p:cNvCxnSpPr/>
                <p:nvPr/>
              </p:nvCxnSpPr>
              <p:spPr>
                <a:xfrm>
                  <a:off x="3314700" y="785813"/>
                  <a:ext cx="0" cy="4572000"/>
                </a:xfrm>
                <a:prstGeom prst="straightConnector1">
                  <a:avLst/>
                </a:prstGeom>
                <a:ln>
                  <a:solidFill>
                    <a:schemeClr val="tx1">
                      <a:lumMod val="95000"/>
                      <a:lumOff val="5000"/>
                    </a:schemeClr>
                  </a:solidFill>
                  <a:prstDash val="sysDash"/>
                  <a:headEnd type="triangle" w="lg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/>
                <p:cNvCxnSpPr/>
                <p:nvPr/>
              </p:nvCxnSpPr>
              <p:spPr>
                <a:xfrm flipV="1">
                  <a:off x="3314700" y="2414588"/>
                  <a:ext cx="3429000" cy="2928937"/>
                </a:xfrm>
                <a:prstGeom prst="line">
                  <a:avLst/>
                </a:prstGeom>
                <a:ln>
                  <a:solidFill>
                    <a:schemeClr val="tx1">
                      <a:lumMod val="95000"/>
                      <a:lumOff val="5000"/>
                    </a:schemeClr>
                  </a:solidFill>
                  <a:prstDash val="sysDash"/>
                  <a:headEnd type="none"/>
                  <a:tailEnd type="triangl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Connector 8"/>
                <p:cNvCxnSpPr/>
                <p:nvPr/>
              </p:nvCxnSpPr>
              <p:spPr>
                <a:xfrm>
                  <a:off x="3314700" y="5343525"/>
                  <a:ext cx="4572000" cy="0"/>
                </a:xfrm>
                <a:prstGeom prst="line">
                  <a:avLst/>
                </a:prstGeom>
                <a:ln>
                  <a:solidFill>
                    <a:schemeClr val="tx1">
                      <a:lumMod val="95000"/>
                      <a:lumOff val="5000"/>
                    </a:schemeClr>
                  </a:solidFill>
                  <a:prstDash val="sysDash"/>
                  <a:headEnd type="none"/>
                  <a:tailEnd type="triangl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7" name="Straight Arrow Connector 16"/>
              <p:cNvCxnSpPr/>
              <p:nvPr/>
            </p:nvCxnSpPr>
            <p:spPr>
              <a:xfrm>
                <a:off x="4900613" y="5543550"/>
                <a:ext cx="1471612" cy="0"/>
              </a:xfrm>
              <a:prstGeom prst="straightConnector1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V="1">
                <a:off x="4629150" y="3128959"/>
                <a:ext cx="871535" cy="757241"/>
              </a:xfrm>
              <a:prstGeom prst="straightConnector1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flipV="1">
                <a:off x="3057525" y="2614613"/>
                <a:ext cx="0" cy="1271587"/>
              </a:xfrm>
              <a:prstGeom prst="straightConnector1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28"/>
              <p:cNvSpPr txBox="1"/>
              <p:nvPr/>
            </p:nvSpPr>
            <p:spPr>
              <a:xfrm>
                <a:off x="2757488" y="2386005"/>
                <a:ext cx="369332" cy="1107996"/>
              </a:xfrm>
              <a:prstGeom prst="rect">
                <a:avLst/>
              </a:prstGeom>
              <a:noFill/>
            </p:spPr>
            <p:txBody>
              <a:bodyPr vert="vert270" wrap="square" rtlCol="0">
                <a:spAutoFit/>
              </a:bodyPr>
              <a:lstStyle/>
              <a:p>
                <a:r>
                  <a:rPr lang="en-US" sz="1200" b="1" smtClean="0"/>
                  <a:t>Z - axis</a:t>
                </a:r>
                <a:endParaRPr lang="en-US" sz="1200" b="1"/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5186365" y="5514974"/>
                <a:ext cx="94297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/>
                  <a:t>x</a:t>
                </a:r>
                <a:r>
                  <a:rPr lang="en-US" sz="1200" b="1" smtClean="0"/>
                  <a:t> - axis</a:t>
                </a:r>
                <a:endParaRPr lang="en-US" sz="1200" b="1"/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 rot="19255004">
                <a:off x="4586290" y="3186110"/>
                <a:ext cx="108585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sz="1200" b="1"/>
                </a:lvl1pPr>
              </a:lstStyle>
              <a:p>
                <a:r>
                  <a:rPr lang="en-US" smtClean="0"/>
                  <a:t>y- </a:t>
                </a:r>
                <a:r>
                  <a:rPr lang="en-US"/>
                  <a:t>axis</a:t>
                </a:r>
              </a:p>
            </p:txBody>
          </p:sp>
        </p:grpSp>
        <p:sp>
          <p:nvSpPr>
            <p:cNvPr id="33" name="TextBox 32"/>
            <p:cNvSpPr txBox="1"/>
            <p:nvPr/>
          </p:nvSpPr>
          <p:spPr>
            <a:xfrm>
              <a:off x="2185996" y="5586413"/>
              <a:ext cx="31575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ANCHOR </a:t>
              </a:r>
              <a:r>
                <a:rPr lang="mr-IN" sz="1600" dirty="0" smtClean="0"/>
                <a:t>–</a:t>
              </a:r>
              <a:r>
                <a:rPr lang="en-US" sz="1600" dirty="0" smtClean="0"/>
                <a:t> 0 (0, 0, 0)</a:t>
              </a:r>
              <a:endParaRPr lang="en-US" sz="16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128852" y="1028679"/>
              <a:ext cx="30146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600"/>
              </a:lvl1pPr>
            </a:lstStyle>
            <a:p>
              <a:r>
                <a:rPr lang="en-US" dirty="0"/>
                <a:t>ANCHOR </a:t>
              </a:r>
              <a:r>
                <a:rPr lang="mr-IN" dirty="0"/>
                <a:t>–</a:t>
              </a:r>
              <a:r>
                <a:rPr lang="en-US" dirty="0"/>
                <a:t> 1 (0, 0, </a:t>
              </a:r>
              <a:r>
                <a:rPr lang="en-US" dirty="0" smtClean="0"/>
                <a:t>2.34</a:t>
              </a:r>
              <a:r>
                <a:rPr lang="en-US" dirty="0"/>
                <a:t>)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453218" y="5481622"/>
              <a:ext cx="30146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600"/>
              </a:lvl1pPr>
            </a:lstStyle>
            <a:p>
              <a:r>
                <a:rPr lang="en-US" dirty="0"/>
                <a:t>ANCHOR </a:t>
              </a:r>
              <a:r>
                <a:rPr lang="mr-IN" dirty="0"/>
                <a:t>–</a:t>
              </a:r>
              <a:r>
                <a:rPr lang="en-US" dirty="0"/>
                <a:t> 2</a:t>
              </a:r>
              <a:r>
                <a:rPr lang="en-US" dirty="0" smtClean="0"/>
                <a:t> (4.63, 0, 2.34</a:t>
              </a:r>
              <a:r>
                <a:rPr lang="en-US" dirty="0"/>
                <a:t>)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057778" y="1993741"/>
              <a:ext cx="30146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600"/>
              </a:lvl1pPr>
            </a:lstStyle>
            <a:p>
              <a:r>
                <a:rPr lang="en-US" dirty="0"/>
                <a:t>ANCHOR </a:t>
              </a:r>
              <a:r>
                <a:rPr lang="mr-IN" dirty="0"/>
                <a:t>–</a:t>
              </a:r>
              <a:r>
                <a:rPr lang="en-US" dirty="0"/>
                <a:t> </a:t>
              </a:r>
              <a:r>
                <a:rPr lang="en-US" dirty="0" smtClean="0"/>
                <a:t>3 </a:t>
              </a:r>
              <a:r>
                <a:rPr lang="en-US" dirty="0"/>
                <a:t>(0, </a:t>
              </a:r>
              <a:r>
                <a:rPr lang="en-US" dirty="0" smtClean="0"/>
                <a:t>3.6, </a:t>
              </a:r>
              <a:r>
                <a:rPr lang="en-US" dirty="0"/>
                <a:t>2,34)</a:t>
              </a:r>
            </a:p>
          </p:txBody>
        </p:sp>
        <p:sp>
          <p:nvSpPr>
            <p:cNvPr id="37" name="Oval 36"/>
            <p:cNvSpPr/>
            <p:nvPr/>
          </p:nvSpPr>
          <p:spPr>
            <a:xfrm>
              <a:off x="6565109" y="1385261"/>
              <a:ext cx="385762" cy="35375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8072440" y="5161222"/>
              <a:ext cx="385762" cy="35375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3121818" y="5237336"/>
              <a:ext cx="385762" cy="35375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3121818" y="1385261"/>
              <a:ext cx="385762" cy="35375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2749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>
                <a:solidFill>
                  <a:srgbClr val="000000"/>
                </a:solidFill>
                <a:latin typeface="Calibri Light"/>
              </a:rPr>
              <a:t>Objective</a:t>
            </a:r>
            <a:endParaRPr/>
          </a:p>
        </p:txBody>
      </p:sp>
      <p:sp>
        <p:nvSpPr>
          <p:cNvPr id="75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Compute a mobile node’s position in 3 Dimension in an indoor setting</a:t>
            </a:r>
            <a:endParaRPr/>
          </a:p>
        </p:txBody>
      </p:sp>
      <p:pic>
        <p:nvPicPr>
          <p:cNvPr id="76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6614280" y="2899440"/>
            <a:ext cx="4789800" cy="3592080"/>
          </a:xfrm>
          <a:prstGeom prst="rect">
            <a:avLst/>
          </a:prstGeom>
          <a:ln>
            <a:noFill/>
          </a:ln>
        </p:spPr>
      </p:pic>
      <p:pic>
        <p:nvPicPr>
          <p:cNvPr id="77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563760" y="3363120"/>
            <a:ext cx="5594760" cy="2218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>
                <a:solidFill>
                  <a:srgbClr val="000000"/>
                </a:solidFill>
                <a:latin typeface="Calibri Light"/>
              </a:rPr>
              <a:t>Application and Use Cases</a:t>
            </a:r>
            <a:endParaRPr/>
          </a:p>
        </p:txBody>
      </p:sp>
      <p:sp>
        <p:nvSpPr>
          <p:cNvPr id="79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Indoor Localization systems can be developed and applied to any large venue: Shopping Malls, Airports, Universities, etc.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Indoor Localization systems can be used to provide directions, provide relevant advertisement, raise requests for help, asset tracking etc.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Similar localization systems can also be used in remote environments like coal mines to track coal miners</a:t>
            </a:r>
            <a:endParaRPr/>
          </a:p>
        </p:txBody>
      </p:sp>
      <p:pic>
        <p:nvPicPr>
          <p:cNvPr id="80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994320" y="4455360"/>
            <a:ext cx="3171600" cy="1783800"/>
          </a:xfrm>
          <a:prstGeom prst="rect">
            <a:avLst/>
          </a:prstGeom>
          <a:ln>
            <a:noFill/>
          </a:ln>
        </p:spPr>
      </p:pic>
      <p:pic>
        <p:nvPicPr>
          <p:cNvPr id="81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4449960" y="4455360"/>
            <a:ext cx="3489120" cy="1832400"/>
          </a:xfrm>
          <a:prstGeom prst="rect">
            <a:avLst/>
          </a:prstGeom>
          <a:ln>
            <a:noFill/>
          </a:ln>
        </p:spPr>
      </p:pic>
      <p:pic>
        <p:nvPicPr>
          <p:cNvPr id="82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8223480" y="4496400"/>
            <a:ext cx="3590280" cy="1791360"/>
          </a:xfrm>
          <a:prstGeom prst="rect">
            <a:avLst/>
          </a:prstGeom>
          <a:ln>
            <a:noFill/>
          </a:ln>
        </p:spPr>
      </p:pic>
      <p:sp>
        <p:nvSpPr>
          <p:cNvPr id="83" name="CustomShape 3"/>
          <p:cNvSpPr/>
          <p:nvPr/>
        </p:nvSpPr>
        <p:spPr>
          <a:xfrm>
            <a:off x="7928280" y="6308280"/>
            <a:ext cx="3961800" cy="364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Image source: Google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>
                <a:solidFill>
                  <a:srgbClr val="000000"/>
                </a:solidFill>
                <a:latin typeface="Calibri Light"/>
              </a:rPr>
              <a:t>Approaches to achieve localization</a:t>
            </a:r>
            <a:endParaRPr/>
          </a:p>
        </p:txBody>
      </p:sp>
      <p:sp>
        <p:nvSpPr>
          <p:cNvPr id="85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BLE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Ultrasound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WiFi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UWB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Zigbee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Cameras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LEDs</a:t>
            </a:r>
            <a:endParaRPr/>
          </a:p>
        </p:txBody>
      </p:sp>
      <p:pic>
        <p:nvPicPr>
          <p:cNvPr id="86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4259520" y="1391400"/>
            <a:ext cx="1729080" cy="1675800"/>
          </a:xfrm>
          <a:prstGeom prst="rect">
            <a:avLst/>
          </a:prstGeom>
          <a:ln>
            <a:noFill/>
          </a:ln>
        </p:spPr>
      </p:pic>
      <p:pic>
        <p:nvPicPr>
          <p:cNvPr id="87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5616000" y="3350160"/>
            <a:ext cx="2544480" cy="2544480"/>
          </a:xfrm>
          <a:prstGeom prst="rect">
            <a:avLst/>
          </a:prstGeom>
          <a:ln>
            <a:noFill/>
          </a:ln>
        </p:spPr>
      </p:pic>
      <p:pic>
        <p:nvPicPr>
          <p:cNvPr id="88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9063000" y="3350160"/>
            <a:ext cx="2308680" cy="1602000"/>
          </a:xfrm>
          <a:prstGeom prst="rect">
            <a:avLst/>
          </a:prstGeom>
          <a:ln>
            <a:noFill/>
          </a:ln>
        </p:spPr>
      </p:pic>
      <p:pic>
        <p:nvPicPr>
          <p:cNvPr id="89" name="Picture 6"/>
          <p:cNvPicPr/>
          <p:nvPr/>
        </p:nvPicPr>
        <p:blipFill>
          <a:blip r:embed="rId5"/>
          <a:stretch>
            <a:fillRect/>
          </a:stretch>
        </p:blipFill>
        <p:spPr>
          <a:xfrm>
            <a:off x="7610040" y="1690560"/>
            <a:ext cx="2904840" cy="1077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>
                <a:solidFill>
                  <a:srgbClr val="000000"/>
                </a:solidFill>
                <a:latin typeface="Calibri Light"/>
              </a:rPr>
              <a:t>System Architecture and Design</a:t>
            </a:r>
            <a:endParaRPr/>
          </a:p>
        </p:txBody>
      </p:sp>
      <p:grpSp>
        <p:nvGrpSpPr>
          <p:cNvPr id="3" name="Group 2"/>
          <p:cNvGrpSpPr/>
          <p:nvPr/>
        </p:nvGrpSpPr>
        <p:grpSpPr>
          <a:xfrm>
            <a:off x="434880" y="1326960"/>
            <a:ext cx="11386440" cy="5828040"/>
            <a:chOff x="434880" y="1326960"/>
            <a:chExt cx="11386440" cy="5828040"/>
          </a:xfrm>
        </p:grpSpPr>
        <p:sp>
          <p:nvSpPr>
            <p:cNvPr id="106" name="CustomShape 17"/>
            <p:cNvSpPr/>
            <p:nvPr/>
          </p:nvSpPr>
          <p:spPr>
            <a:xfrm>
              <a:off x="434880" y="1326960"/>
              <a:ext cx="1590120" cy="1035000"/>
            </a:xfrm>
            <a:prstGeom prst="rect">
              <a:avLst/>
            </a:prstGeom>
            <a:solidFill>
              <a:srgbClr val="4472C4"/>
            </a:solidFill>
            <a:ln w="12600">
              <a:solidFill>
                <a:srgbClr val="325490"/>
              </a:solidFill>
              <a:miter/>
            </a:ln>
          </p:spPr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IN" dirty="0">
                  <a:solidFill>
                    <a:srgbClr val="FFFFFF"/>
                  </a:solidFill>
                  <a:latin typeface="Calibri"/>
                </a:rPr>
                <a:t>Admin System</a:t>
              </a:r>
              <a:endParaRPr dirty="0"/>
            </a:p>
            <a:p>
              <a:pPr algn="ctr">
                <a:lnSpc>
                  <a:spcPct val="100000"/>
                </a:lnSpc>
              </a:pPr>
              <a:r>
                <a:rPr lang="en-IN" dirty="0" smtClean="0">
                  <a:solidFill>
                    <a:srgbClr val="FFFFFF"/>
                  </a:solidFill>
                  <a:latin typeface="Calibri"/>
                </a:rPr>
                <a:t>PC/Laptop</a:t>
              </a:r>
              <a:endParaRPr dirty="0"/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783720" y="1423080"/>
              <a:ext cx="11037600" cy="5731920"/>
              <a:chOff x="783720" y="1423080"/>
              <a:chExt cx="11037600" cy="5731920"/>
            </a:xfrm>
          </p:grpSpPr>
          <p:sp>
            <p:nvSpPr>
              <p:cNvPr id="91" name="CustomShape 2"/>
              <p:cNvSpPr/>
              <p:nvPr/>
            </p:nvSpPr>
            <p:spPr>
              <a:xfrm>
                <a:off x="4486680" y="3831480"/>
                <a:ext cx="1855440" cy="36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IN">
                    <a:solidFill>
                      <a:srgbClr val="000000"/>
                    </a:solidFill>
                    <a:latin typeface="Calibri"/>
                  </a:rPr>
                  <a:t>Mobile Node</a:t>
                </a:r>
                <a:endParaRPr/>
              </a:p>
            </p:txBody>
          </p:sp>
          <p:sp>
            <p:nvSpPr>
              <p:cNvPr id="92" name="CustomShape 3"/>
              <p:cNvSpPr/>
              <p:nvPr/>
            </p:nvSpPr>
            <p:spPr>
              <a:xfrm>
                <a:off x="8892720" y="3063960"/>
                <a:ext cx="1855440" cy="6379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IN">
                    <a:solidFill>
                      <a:srgbClr val="000000"/>
                    </a:solidFill>
                    <a:latin typeface="Calibri"/>
                  </a:rPr>
                  <a:t>Anchor Node -  I</a:t>
                </a:r>
                <a:endParaRPr/>
              </a:p>
            </p:txBody>
          </p:sp>
          <p:sp>
            <p:nvSpPr>
              <p:cNvPr id="93" name="CustomShape 4"/>
              <p:cNvSpPr/>
              <p:nvPr/>
            </p:nvSpPr>
            <p:spPr>
              <a:xfrm>
                <a:off x="8892720" y="6517080"/>
                <a:ext cx="1855440" cy="6379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IN">
                    <a:solidFill>
                      <a:srgbClr val="000000"/>
                    </a:solidFill>
                    <a:latin typeface="Calibri"/>
                  </a:rPr>
                  <a:t>Anchor Node -  II</a:t>
                </a:r>
                <a:endParaRPr/>
              </a:p>
            </p:txBody>
          </p:sp>
          <p:sp>
            <p:nvSpPr>
              <p:cNvPr id="94" name="CustomShape 5"/>
              <p:cNvSpPr/>
              <p:nvPr/>
            </p:nvSpPr>
            <p:spPr>
              <a:xfrm>
                <a:off x="2047680" y="6493680"/>
                <a:ext cx="1855440" cy="6379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IN">
                    <a:solidFill>
                      <a:srgbClr val="000000"/>
                    </a:solidFill>
                    <a:latin typeface="Calibri"/>
                  </a:rPr>
                  <a:t>Anchor Node -  III</a:t>
                </a:r>
                <a:endParaRPr/>
              </a:p>
            </p:txBody>
          </p:sp>
          <p:sp>
            <p:nvSpPr>
              <p:cNvPr id="95" name="CustomShape 6"/>
              <p:cNvSpPr/>
              <p:nvPr/>
            </p:nvSpPr>
            <p:spPr>
              <a:xfrm>
                <a:off x="7629840" y="1423080"/>
                <a:ext cx="1672200" cy="1522080"/>
              </a:xfrm>
              <a:prstGeom prst="roundRect">
                <a:avLst>
                  <a:gd name="adj" fmla="val 16667"/>
                </a:avLst>
              </a:prstGeom>
              <a:gradFill>
                <a:gsLst>
                  <a:gs pos="0">
                    <a:srgbClr val="D9D9D9"/>
                  </a:gs>
                  <a:gs pos="50000">
                    <a:srgbClr val="D9D9D9"/>
                  </a:gs>
                  <a:gs pos="100000">
                    <a:srgbClr val="D9D9D9"/>
                  </a:gs>
                </a:gsLst>
                <a:lin ang="16200000"/>
              </a:gradFill>
              <a:ln w="12600">
                <a:solidFill>
                  <a:srgbClr val="E7E6E6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1100" b="1">
                    <a:solidFill>
                      <a:srgbClr val="000000"/>
                    </a:solidFill>
                    <a:latin typeface="Calibri"/>
                  </a:rPr>
                  <a:t>Aruduino Uno Wifi</a:t>
                </a:r>
                <a:endParaRPr/>
              </a:p>
            </p:txBody>
          </p:sp>
          <p:sp>
            <p:nvSpPr>
              <p:cNvPr id="96" name="CustomShape 7"/>
              <p:cNvSpPr/>
              <p:nvPr/>
            </p:nvSpPr>
            <p:spPr>
              <a:xfrm>
                <a:off x="7693920" y="1606680"/>
                <a:ext cx="740520" cy="34560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800">
                    <a:solidFill>
                      <a:srgbClr val="FFFFFF"/>
                    </a:solidFill>
                    <a:latin typeface="Calibri"/>
                  </a:rPr>
                  <a:t>Atmega 328</a:t>
                </a:r>
                <a:endParaRPr/>
              </a:p>
            </p:txBody>
          </p:sp>
          <p:sp>
            <p:nvSpPr>
              <p:cNvPr id="97" name="CustomShape 8"/>
              <p:cNvSpPr/>
              <p:nvPr/>
            </p:nvSpPr>
            <p:spPr>
              <a:xfrm>
                <a:off x="8482680" y="1606680"/>
                <a:ext cx="740520" cy="34560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800">
                    <a:solidFill>
                      <a:srgbClr val="FFFFFF"/>
                    </a:solidFill>
                    <a:latin typeface="Calibri"/>
                  </a:rPr>
                  <a:t>Network Processor</a:t>
                </a:r>
                <a:endParaRPr/>
              </a:p>
            </p:txBody>
          </p:sp>
          <p:sp>
            <p:nvSpPr>
              <p:cNvPr id="98" name="CustomShape 9"/>
              <p:cNvSpPr/>
              <p:nvPr/>
            </p:nvSpPr>
            <p:spPr>
              <a:xfrm>
                <a:off x="7718040" y="2362680"/>
                <a:ext cx="1481760" cy="34560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800">
                    <a:solidFill>
                      <a:srgbClr val="FFFFFF"/>
                    </a:solidFill>
                    <a:latin typeface="Calibri"/>
                  </a:rPr>
                  <a:t>Peripherals and Power Management</a:t>
                </a:r>
                <a:endParaRPr/>
              </a:p>
            </p:txBody>
          </p:sp>
          <p:sp>
            <p:nvSpPr>
              <p:cNvPr id="99" name="CustomShape 10"/>
              <p:cNvSpPr/>
              <p:nvPr/>
            </p:nvSpPr>
            <p:spPr>
              <a:xfrm>
                <a:off x="10338840" y="1749240"/>
                <a:ext cx="1176480" cy="870120"/>
              </a:xfrm>
              <a:prstGeom prst="roundRect">
                <a:avLst>
                  <a:gd name="adj" fmla="val 16667"/>
                </a:avLst>
              </a:prstGeom>
              <a:gradFill>
                <a:gsLst>
                  <a:gs pos="0">
                    <a:srgbClr val="D9D9D9"/>
                  </a:gs>
                  <a:gs pos="50000">
                    <a:srgbClr val="D9D9D9"/>
                  </a:gs>
                  <a:gs pos="100000">
                    <a:srgbClr val="D9D9D9"/>
                  </a:gs>
                </a:gsLst>
                <a:lin ang="16200000"/>
              </a:gradFill>
              <a:ln w="12600">
                <a:solidFill>
                  <a:srgbClr val="E7E6E6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1050" b="1">
                    <a:solidFill>
                      <a:srgbClr val="000000"/>
                    </a:solidFill>
                    <a:latin typeface="Calibri"/>
                  </a:rPr>
                  <a:t>Decawave </a:t>
                </a:r>
                <a:endParaRPr/>
              </a:p>
              <a:p>
                <a:pPr algn="ctr">
                  <a:lnSpc>
                    <a:spcPct val="100000"/>
                  </a:lnSpc>
                </a:pPr>
                <a:r>
                  <a:rPr lang="en-IN" sz="1050" b="1">
                    <a:solidFill>
                      <a:srgbClr val="000000"/>
                    </a:solidFill>
                    <a:latin typeface="Calibri"/>
                  </a:rPr>
                  <a:t>DW1000 Module</a:t>
                </a:r>
                <a:endParaRPr/>
              </a:p>
            </p:txBody>
          </p:sp>
          <p:sp>
            <p:nvSpPr>
              <p:cNvPr id="100" name="Line 11"/>
              <p:cNvSpPr/>
              <p:nvPr/>
            </p:nvSpPr>
            <p:spPr>
              <a:xfrm>
                <a:off x="11515680" y="2184120"/>
                <a:ext cx="235080" cy="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01" name="Line 12"/>
              <p:cNvSpPr/>
              <p:nvPr/>
            </p:nvSpPr>
            <p:spPr>
              <a:xfrm flipV="1">
                <a:off x="11750760" y="1952640"/>
                <a:ext cx="0" cy="23148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02" name="Line 13"/>
              <p:cNvSpPr/>
              <p:nvPr/>
            </p:nvSpPr>
            <p:spPr>
              <a:xfrm flipH="1" flipV="1">
                <a:off x="11758680" y="1917000"/>
                <a:ext cx="62640" cy="4608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03" name="Line 14"/>
              <p:cNvSpPr/>
              <p:nvPr/>
            </p:nvSpPr>
            <p:spPr>
              <a:xfrm flipH="1" flipV="1">
                <a:off x="11693880" y="1910160"/>
                <a:ext cx="62280" cy="4608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04" name="CustomShape 15"/>
              <p:cNvSpPr/>
              <p:nvPr/>
            </p:nvSpPr>
            <p:spPr>
              <a:xfrm flipV="1">
                <a:off x="9302760" y="2182320"/>
                <a:ext cx="1035360" cy="360"/>
              </a:xfrm>
              <a:prstGeom prst="straightConnector1">
                <a:avLst/>
              </a:prstGeom>
              <a:noFill/>
              <a:ln w="57240">
                <a:solidFill>
                  <a:srgbClr val="000000"/>
                </a:solidFill>
                <a:miter/>
                <a:headEnd type="triangle" w="med" len="med"/>
                <a:tailEnd type="triangle" w="med" len="med"/>
              </a:ln>
            </p:spPr>
          </p:sp>
          <p:sp>
            <p:nvSpPr>
              <p:cNvPr id="105" name="CustomShape 16"/>
              <p:cNvSpPr/>
              <p:nvPr/>
            </p:nvSpPr>
            <p:spPr>
              <a:xfrm>
                <a:off x="9699120" y="1971000"/>
                <a:ext cx="608040" cy="27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IN" sz="1200" b="1">
                    <a:solidFill>
                      <a:srgbClr val="000000"/>
                    </a:solidFill>
                    <a:latin typeface="Calibri"/>
                  </a:rPr>
                  <a:t>SPI</a:t>
                </a:r>
                <a:endParaRPr/>
              </a:p>
            </p:txBody>
          </p:sp>
          <p:sp>
            <p:nvSpPr>
              <p:cNvPr id="107" name="CustomShape 18"/>
              <p:cNvSpPr/>
              <p:nvPr/>
            </p:nvSpPr>
            <p:spPr>
              <a:xfrm>
                <a:off x="7575480" y="4934160"/>
                <a:ext cx="1672200" cy="1522080"/>
              </a:xfrm>
              <a:prstGeom prst="roundRect">
                <a:avLst>
                  <a:gd name="adj" fmla="val 16667"/>
                </a:avLst>
              </a:prstGeom>
              <a:gradFill>
                <a:gsLst>
                  <a:gs pos="0">
                    <a:srgbClr val="D9D9D9"/>
                  </a:gs>
                  <a:gs pos="50000">
                    <a:srgbClr val="D9D9D9"/>
                  </a:gs>
                  <a:gs pos="100000">
                    <a:srgbClr val="D9D9D9"/>
                  </a:gs>
                </a:gsLst>
                <a:lin ang="16200000"/>
              </a:gradFill>
              <a:ln w="12600">
                <a:solidFill>
                  <a:srgbClr val="E7E6E6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1100" b="1">
                    <a:solidFill>
                      <a:srgbClr val="000000"/>
                    </a:solidFill>
                    <a:latin typeface="Calibri"/>
                  </a:rPr>
                  <a:t>Arduino Uno Wifi</a:t>
                </a:r>
                <a:endParaRPr/>
              </a:p>
            </p:txBody>
          </p:sp>
          <p:sp>
            <p:nvSpPr>
              <p:cNvPr id="108" name="CustomShape 19"/>
              <p:cNvSpPr/>
              <p:nvPr/>
            </p:nvSpPr>
            <p:spPr>
              <a:xfrm>
                <a:off x="7639560" y="5117400"/>
                <a:ext cx="740520" cy="34560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800">
                    <a:solidFill>
                      <a:srgbClr val="FFFFFF"/>
                    </a:solidFill>
                    <a:latin typeface="Calibri"/>
                  </a:rPr>
                  <a:t>Atmega 328</a:t>
                </a:r>
                <a:endParaRPr/>
              </a:p>
            </p:txBody>
          </p:sp>
          <p:sp>
            <p:nvSpPr>
              <p:cNvPr id="109" name="CustomShape 20"/>
              <p:cNvSpPr/>
              <p:nvPr/>
            </p:nvSpPr>
            <p:spPr>
              <a:xfrm>
                <a:off x="8428320" y="5117400"/>
                <a:ext cx="740520" cy="34560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800">
                    <a:solidFill>
                      <a:srgbClr val="FFFFFF"/>
                    </a:solidFill>
                    <a:latin typeface="Calibri"/>
                  </a:rPr>
                  <a:t>Network Processor</a:t>
                </a:r>
                <a:endParaRPr/>
              </a:p>
            </p:txBody>
          </p:sp>
          <p:sp>
            <p:nvSpPr>
              <p:cNvPr id="110" name="CustomShape 21"/>
              <p:cNvSpPr/>
              <p:nvPr/>
            </p:nvSpPr>
            <p:spPr>
              <a:xfrm>
                <a:off x="7663680" y="5873760"/>
                <a:ext cx="1481760" cy="34560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800">
                    <a:solidFill>
                      <a:srgbClr val="FFFFFF"/>
                    </a:solidFill>
                    <a:latin typeface="Calibri"/>
                  </a:rPr>
                  <a:t>Peripherals and Power Management</a:t>
                </a:r>
                <a:endParaRPr/>
              </a:p>
            </p:txBody>
          </p:sp>
          <p:sp>
            <p:nvSpPr>
              <p:cNvPr id="111" name="CustomShape 22"/>
              <p:cNvSpPr/>
              <p:nvPr/>
            </p:nvSpPr>
            <p:spPr>
              <a:xfrm>
                <a:off x="10284480" y="5259960"/>
                <a:ext cx="1176480" cy="870120"/>
              </a:xfrm>
              <a:prstGeom prst="roundRect">
                <a:avLst>
                  <a:gd name="adj" fmla="val 16667"/>
                </a:avLst>
              </a:prstGeom>
              <a:gradFill>
                <a:gsLst>
                  <a:gs pos="0">
                    <a:srgbClr val="D9D9D9"/>
                  </a:gs>
                  <a:gs pos="50000">
                    <a:srgbClr val="D9D9D9"/>
                  </a:gs>
                  <a:gs pos="100000">
                    <a:srgbClr val="D9D9D9"/>
                  </a:gs>
                </a:gsLst>
                <a:lin ang="16200000"/>
              </a:gradFill>
              <a:ln w="12600">
                <a:solidFill>
                  <a:srgbClr val="E7E6E6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1050" b="1">
                    <a:solidFill>
                      <a:srgbClr val="000000"/>
                    </a:solidFill>
                    <a:latin typeface="Calibri"/>
                  </a:rPr>
                  <a:t>Decawave </a:t>
                </a:r>
                <a:endParaRPr/>
              </a:p>
              <a:p>
                <a:pPr algn="ctr">
                  <a:lnSpc>
                    <a:spcPct val="100000"/>
                  </a:lnSpc>
                </a:pPr>
                <a:r>
                  <a:rPr lang="en-IN" sz="1050" b="1">
                    <a:solidFill>
                      <a:srgbClr val="000000"/>
                    </a:solidFill>
                    <a:latin typeface="Calibri"/>
                  </a:rPr>
                  <a:t>DW1000 Module</a:t>
                </a:r>
                <a:endParaRPr/>
              </a:p>
            </p:txBody>
          </p:sp>
          <p:sp>
            <p:nvSpPr>
              <p:cNvPr id="112" name="Line 23"/>
              <p:cNvSpPr/>
              <p:nvPr/>
            </p:nvSpPr>
            <p:spPr>
              <a:xfrm>
                <a:off x="11461680" y="5695200"/>
                <a:ext cx="235080" cy="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13" name="Line 24"/>
              <p:cNvSpPr/>
              <p:nvPr/>
            </p:nvSpPr>
            <p:spPr>
              <a:xfrm flipV="1">
                <a:off x="11696760" y="5463720"/>
                <a:ext cx="0" cy="23148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14" name="Line 25"/>
              <p:cNvSpPr/>
              <p:nvPr/>
            </p:nvSpPr>
            <p:spPr>
              <a:xfrm flipH="1" flipV="1">
                <a:off x="11704680" y="5428080"/>
                <a:ext cx="62280" cy="4572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15" name="Line 26"/>
              <p:cNvSpPr/>
              <p:nvPr/>
            </p:nvSpPr>
            <p:spPr>
              <a:xfrm flipH="1" flipV="1">
                <a:off x="11639520" y="5421240"/>
                <a:ext cx="62280" cy="4572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16" name="CustomShape 27"/>
              <p:cNvSpPr/>
              <p:nvPr/>
            </p:nvSpPr>
            <p:spPr>
              <a:xfrm flipV="1">
                <a:off x="9248400" y="5694120"/>
                <a:ext cx="1035360" cy="360"/>
              </a:xfrm>
              <a:prstGeom prst="straightConnector1">
                <a:avLst/>
              </a:prstGeom>
              <a:noFill/>
              <a:ln w="57240">
                <a:solidFill>
                  <a:srgbClr val="000000"/>
                </a:solidFill>
                <a:miter/>
                <a:headEnd type="triangle" w="med" len="med"/>
                <a:tailEnd type="triangle" w="med" len="med"/>
              </a:ln>
            </p:spPr>
          </p:sp>
          <p:sp>
            <p:nvSpPr>
              <p:cNvPr id="117" name="CustomShape 28"/>
              <p:cNvSpPr/>
              <p:nvPr/>
            </p:nvSpPr>
            <p:spPr>
              <a:xfrm>
                <a:off x="9644760" y="5482080"/>
                <a:ext cx="608040" cy="27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IN" sz="1200" b="1">
                    <a:solidFill>
                      <a:srgbClr val="000000"/>
                    </a:solidFill>
                    <a:latin typeface="Calibri"/>
                  </a:rPr>
                  <a:t>SPI</a:t>
                </a:r>
                <a:endParaRPr/>
              </a:p>
            </p:txBody>
          </p:sp>
          <p:sp>
            <p:nvSpPr>
              <p:cNvPr id="118" name="CustomShape 29"/>
              <p:cNvSpPr/>
              <p:nvPr/>
            </p:nvSpPr>
            <p:spPr>
              <a:xfrm>
                <a:off x="783720" y="4911120"/>
                <a:ext cx="1672200" cy="1522080"/>
              </a:xfrm>
              <a:prstGeom prst="roundRect">
                <a:avLst>
                  <a:gd name="adj" fmla="val 16667"/>
                </a:avLst>
              </a:prstGeom>
              <a:gradFill>
                <a:gsLst>
                  <a:gs pos="0">
                    <a:srgbClr val="D9D9D9"/>
                  </a:gs>
                  <a:gs pos="50000">
                    <a:srgbClr val="D9D9D9"/>
                  </a:gs>
                  <a:gs pos="100000">
                    <a:srgbClr val="D9D9D9"/>
                  </a:gs>
                </a:gsLst>
                <a:lin ang="16200000"/>
              </a:gradFill>
              <a:ln w="12600">
                <a:solidFill>
                  <a:srgbClr val="E7E6E6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1100" b="1">
                    <a:solidFill>
                      <a:srgbClr val="000000"/>
                    </a:solidFill>
                    <a:latin typeface="Calibri"/>
                  </a:rPr>
                  <a:t>Arduino Uno Wifi</a:t>
                </a:r>
                <a:endParaRPr/>
              </a:p>
            </p:txBody>
          </p:sp>
          <p:sp>
            <p:nvSpPr>
              <p:cNvPr id="119" name="CustomShape 30"/>
              <p:cNvSpPr/>
              <p:nvPr/>
            </p:nvSpPr>
            <p:spPr>
              <a:xfrm>
                <a:off x="847800" y="5094720"/>
                <a:ext cx="740520" cy="34560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800">
                    <a:solidFill>
                      <a:srgbClr val="FFFFFF"/>
                    </a:solidFill>
                    <a:latin typeface="Calibri"/>
                  </a:rPr>
                  <a:t>Atmega 328</a:t>
                </a:r>
                <a:endParaRPr/>
              </a:p>
            </p:txBody>
          </p:sp>
          <p:sp>
            <p:nvSpPr>
              <p:cNvPr id="120" name="CustomShape 31"/>
              <p:cNvSpPr/>
              <p:nvPr/>
            </p:nvSpPr>
            <p:spPr>
              <a:xfrm>
                <a:off x="1636560" y="5094720"/>
                <a:ext cx="740520" cy="34560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800">
                    <a:solidFill>
                      <a:srgbClr val="FFFFFF"/>
                    </a:solidFill>
                    <a:latin typeface="Calibri"/>
                  </a:rPr>
                  <a:t>Network Processor</a:t>
                </a:r>
                <a:endParaRPr/>
              </a:p>
            </p:txBody>
          </p:sp>
          <p:sp>
            <p:nvSpPr>
              <p:cNvPr id="121" name="CustomShape 32"/>
              <p:cNvSpPr/>
              <p:nvPr/>
            </p:nvSpPr>
            <p:spPr>
              <a:xfrm>
                <a:off x="871920" y="5851080"/>
                <a:ext cx="1481760" cy="34560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800">
                    <a:solidFill>
                      <a:srgbClr val="FFFFFF"/>
                    </a:solidFill>
                    <a:latin typeface="Calibri"/>
                  </a:rPr>
                  <a:t>Peripherals and Power Management</a:t>
                </a:r>
                <a:endParaRPr/>
              </a:p>
            </p:txBody>
          </p:sp>
          <p:sp>
            <p:nvSpPr>
              <p:cNvPr id="122" name="CustomShape 33"/>
              <p:cNvSpPr/>
              <p:nvPr/>
            </p:nvSpPr>
            <p:spPr>
              <a:xfrm>
                <a:off x="3492720" y="5237280"/>
                <a:ext cx="1176480" cy="870120"/>
              </a:xfrm>
              <a:prstGeom prst="roundRect">
                <a:avLst>
                  <a:gd name="adj" fmla="val 16667"/>
                </a:avLst>
              </a:prstGeom>
              <a:gradFill>
                <a:gsLst>
                  <a:gs pos="0">
                    <a:srgbClr val="D9D9D9"/>
                  </a:gs>
                  <a:gs pos="50000">
                    <a:srgbClr val="D9D9D9"/>
                  </a:gs>
                  <a:gs pos="100000">
                    <a:srgbClr val="D9D9D9"/>
                  </a:gs>
                </a:gsLst>
                <a:lin ang="16200000"/>
              </a:gradFill>
              <a:ln w="12600">
                <a:solidFill>
                  <a:srgbClr val="E7E6E6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1050" b="1">
                    <a:solidFill>
                      <a:srgbClr val="000000"/>
                    </a:solidFill>
                    <a:latin typeface="Calibri"/>
                  </a:rPr>
                  <a:t>Decawave </a:t>
                </a:r>
                <a:endParaRPr/>
              </a:p>
              <a:p>
                <a:pPr algn="ctr">
                  <a:lnSpc>
                    <a:spcPct val="100000"/>
                  </a:lnSpc>
                </a:pPr>
                <a:r>
                  <a:rPr lang="en-IN" sz="1050" b="1">
                    <a:solidFill>
                      <a:srgbClr val="000000"/>
                    </a:solidFill>
                    <a:latin typeface="Calibri"/>
                  </a:rPr>
                  <a:t>DW1000 Module</a:t>
                </a:r>
                <a:endParaRPr/>
              </a:p>
            </p:txBody>
          </p:sp>
          <p:sp>
            <p:nvSpPr>
              <p:cNvPr id="123" name="Line 34"/>
              <p:cNvSpPr/>
              <p:nvPr/>
            </p:nvSpPr>
            <p:spPr>
              <a:xfrm>
                <a:off x="4669920" y="5672520"/>
                <a:ext cx="235080" cy="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24" name="Line 35"/>
              <p:cNvSpPr/>
              <p:nvPr/>
            </p:nvSpPr>
            <p:spPr>
              <a:xfrm flipV="1">
                <a:off x="4905000" y="5441040"/>
                <a:ext cx="0" cy="23148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25" name="Line 36"/>
              <p:cNvSpPr/>
              <p:nvPr/>
            </p:nvSpPr>
            <p:spPr>
              <a:xfrm flipH="1" flipV="1">
                <a:off x="4912560" y="5405400"/>
                <a:ext cx="62640" cy="4572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26" name="Line 37"/>
              <p:cNvSpPr/>
              <p:nvPr/>
            </p:nvSpPr>
            <p:spPr>
              <a:xfrm flipH="1" flipV="1">
                <a:off x="4847760" y="5398560"/>
                <a:ext cx="62280" cy="4572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27" name="CustomShape 38"/>
              <p:cNvSpPr/>
              <p:nvPr/>
            </p:nvSpPr>
            <p:spPr>
              <a:xfrm flipV="1">
                <a:off x="2456640" y="5671080"/>
                <a:ext cx="1035360" cy="360"/>
              </a:xfrm>
              <a:prstGeom prst="straightConnector1">
                <a:avLst/>
              </a:prstGeom>
              <a:noFill/>
              <a:ln w="57240">
                <a:solidFill>
                  <a:srgbClr val="000000"/>
                </a:solidFill>
                <a:miter/>
                <a:headEnd type="triangle" w="med" len="med"/>
                <a:tailEnd type="triangle" w="med" len="med"/>
              </a:ln>
            </p:spPr>
          </p:sp>
          <p:sp>
            <p:nvSpPr>
              <p:cNvPr id="128" name="CustomShape 39"/>
              <p:cNvSpPr/>
              <p:nvPr/>
            </p:nvSpPr>
            <p:spPr>
              <a:xfrm>
                <a:off x="2853000" y="5459400"/>
                <a:ext cx="608040" cy="27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IN" sz="1200" b="1">
                    <a:solidFill>
                      <a:srgbClr val="000000"/>
                    </a:solidFill>
                    <a:latin typeface="Calibri"/>
                  </a:rPr>
                  <a:t>SPI</a:t>
                </a:r>
                <a:endParaRPr/>
              </a:p>
            </p:txBody>
          </p:sp>
          <p:sp>
            <p:nvSpPr>
              <p:cNvPr id="129" name="CustomShape 40"/>
              <p:cNvSpPr/>
              <p:nvPr/>
            </p:nvSpPr>
            <p:spPr>
              <a:xfrm>
                <a:off x="3783960" y="2619720"/>
                <a:ext cx="1197360" cy="1184760"/>
              </a:xfrm>
              <a:prstGeom prst="roundRect">
                <a:avLst>
                  <a:gd name="adj" fmla="val 16667"/>
                </a:avLst>
              </a:prstGeom>
              <a:gradFill>
                <a:gsLst>
                  <a:gs pos="0">
                    <a:srgbClr val="D9D9D9"/>
                  </a:gs>
                  <a:gs pos="50000">
                    <a:srgbClr val="D9D9D9"/>
                  </a:gs>
                  <a:gs pos="100000">
                    <a:srgbClr val="D9D9D9"/>
                  </a:gs>
                </a:gsLst>
                <a:lin ang="16200000"/>
              </a:gradFill>
              <a:ln w="12600">
                <a:solidFill>
                  <a:srgbClr val="E7E6E6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1100" b="1">
                    <a:solidFill>
                      <a:srgbClr val="000000"/>
                    </a:solidFill>
                    <a:latin typeface="Calibri"/>
                  </a:rPr>
                  <a:t>Arduino Uno Wifi</a:t>
                </a:r>
                <a:endParaRPr/>
              </a:p>
            </p:txBody>
          </p:sp>
          <p:sp>
            <p:nvSpPr>
              <p:cNvPr id="130" name="CustomShape 41"/>
              <p:cNvSpPr/>
              <p:nvPr/>
            </p:nvSpPr>
            <p:spPr>
              <a:xfrm>
                <a:off x="3829680" y="2762640"/>
                <a:ext cx="530280" cy="26892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600">
                    <a:solidFill>
                      <a:srgbClr val="FFFFFF"/>
                    </a:solidFill>
                    <a:latin typeface="Calibri"/>
                  </a:rPr>
                  <a:t>Atmega 328</a:t>
                </a:r>
                <a:endParaRPr/>
              </a:p>
            </p:txBody>
          </p:sp>
          <p:sp>
            <p:nvSpPr>
              <p:cNvPr id="131" name="CustomShape 42"/>
              <p:cNvSpPr/>
              <p:nvPr/>
            </p:nvSpPr>
            <p:spPr>
              <a:xfrm>
                <a:off x="4394880" y="2762640"/>
                <a:ext cx="530280" cy="26892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600">
                    <a:solidFill>
                      <a:srgbClr val="FFFFFF"/>
                    </a:solidFill>
                    <a:latin typeface="Calibri"/>
                  </a:rPr>
                  <a:t>Network Processor</a:t>
                </a:r>
                <a:endParaRPr/>
              </a:p>
            </p:txBody>
          </p:sp>
          <p:sp>
            <p:nvSpPr>
              <p:cNvPr id="132" name="CustomShape 43"/>
              <p:cNvSpPr/>
              <p:nvPr/>
            </p:nvSpPr>
            <p:spPr>
              <a:xfrm>
                <a:off x="3847320" y="3351240"/>
                <a:ext cx="1060920" cy="268920"/>
              </a:xfrm>
              <a:prstGeom prst="roundRect">
                <a:avLst>
                  <a:gd name="adj" fmla="val 16667"/>
                </a:avLst>
              </a:prstGeom>
              <a:solidFill>
                <a:srgbClr val="808080"/>
              </a:solidFill>
              <a:ln w="12600">
                <a:solidFill>
                  <a:srgbClr val="D0CECE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600">
                    <a:solidFill>
                      <a:srgbClr val="FFFFFF"/>
                    </a:solidFill>
                    <a:latin typeface="Calibri"/>
                  </a:rPr>
                  <a:t>Peripherals and Power Management</a:t>
                </a:r>
                <a:endParaRPr/>
              </a:p>
            </p:txBody>
          </p:sp>
          <p:sp>
            <p:nvSpPr>
              <p:cNvPr id="133" name="CustomShape 44"/>
              <p:cNvSpPr/>
              <p:nvPr/>
            </p:nvSpPr>
            <p:spPr>
              <a:xfrm>
                <a:off x="5724360" y="2873520"/>
                <a:ext cx="842400" cy="677160"/>
              </a:xfrm>
              <a:prstGeom prst="roundRect">
                <a:avLst>
                  <a:gd name="adj" fmla="val 16667"/>
                </a:avLst>
              </a:prstGeom>
              <a:gradFill>
                <a:gsLst>
                  <a:gs pos="0">
                    <a:srgbClr val="D9D9D9"/>
                  </a:gs>
                  <a:gs pos="50000">
                    <a:srgbClr val="D9D9D9"/>
                  </a:gs>
                  <a:gs pos="100000">
                    <a:srgbClr val="D9D9D9"/>
                  </a:gs>
                </a:gsLst>
                <a:lin ang="16200000"/>
              </a:gradFill>
              <a:ln w="12600">
                <a:solidFill>
                  <a:srgbClr val="E7E6E6"/>
                </a:solidFill>
                <a:miter/>
              </a:ln>
            </p:spPr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IN" sz="1050" b="1">
                    <a:solidFill>
                      <a:srgbClr val="000000"/>
                    </a:solidFill>
                    <a:latin typeface="Calibri"/>
                  </a:rPr>
                  <a:t>Decawave </a:t>
                </a:r>
                <a:endParaRPr/>
              </a:p>
              <a:p>
                <a:pPr algn="ctr">
                  <a:lnSpc>
                    <a:spcPct val="100000"/>
                  </a:lnSpc>
                </a:pPr>
                <a:r>
                  <a:rPr lang="en-IN" sz="1050" b="1">
                    <a:solidFill>
                      <a:srgbClr val="000000"/>
                    </a:solidFill>
                    <a:latin typeface="Calibri"/>
                  </a:rPr>
                  <a:t>DW1000 Module</a:t>
                </a:r>
                <a:endParaRPr/>
              </a:p>
            </p:txBody>
          </p:sp>
          <p:sp>
            <p:nvSpPr>
              <p:cNvPr id="134" name="Line 45"/>
              <p:cNvSpPr/>
              <p:nvPr/>
            </p:nvSpPr>
            <p:spPr>
              <a:xfrm>
                <a:off x="6567120" y="3212280"/>
                <a:ext cx="168480" cy="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35" name="Line 46"/>
              <p:cNvSpPr/>
              <p:nvPr/>
            </p:nvSpPr>
            <p:spPr>
              <a:xfrm flipV="1">
                <a:off x="6735600" y="3032280"/>
                <a:ext cx="0" cy="18000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36" name="Line 47"/>
              <p:cNvSpPr/>
              <p:nvPr/>
            </p:nvSpPr>
            <p:spPr>
              <a:xfrm flipH="1" flipV="1">
                <a:off x="6741000" y="3004200"/>
                <a:ext cx="44640" cy="3600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37" name="Line 48"/>
              <p:cNvSpPr/>
              <p:nvPr/>
            </p:nvSpPr>
            <p:spPr>
              <a:xfrm flipH="1" flipV="1">
                <a:off x="6694560" y="2999160"/>
                <a:ext cx="44640" cy="35640"/>
              </a:xfrm>
              <a:prstGeom prst="line">
                <a:avLst/>
              </a:prstGeom>
              <a:ln w="47520">
                <a:solidFill>
                  <a:srgbClr val="000000"/>
                </a:solidFill>
                <a:miter/>
              </a:ln>
            </p:spPr>
          </p:sp>
          <p:sp>
            <p:nvSpPr>
              <p:cNvPr id="138" name="CustomShape 49"/>
              <p:cNvSpPr/>
              <p:nvPr/>
            </p:nvSpPr>
            <p:spPr>
              <a:xfrm flipV="1">
                <a:off x="4982040" y="3211200"/>
                <a:ext cx="741240" cy="360"/>
              </a:xfrm>
              <a:prstGeom prst="straightConnector1">
                <a:avLst/>
              </a:prstGeom>
              <a:noFill/>
              <a:ln w="57240">
                <a:solidFill>
                  <a:srgbClr val="000000"/>
                </a:solidFill>
                <a:miter/>
                <a:headEnd type="triangle" w="med" len="med"/>
                <a:tailEnd type="triangle" w="med" len="med"/>
              </a:ln>
            </p:spPr>
          </p:sp>
          <p:sp>
            <p:nvSpPr>
              <p:cNvPr id="139" name="CustomShape 50"/>
              <p:cNvSpPr/>
              <p:nvPr/>
            </p:nvSpPr>
            <p:spPr>
              <a:xfrm>
                <a:off x="5196960" y="2997720"/>
                <a:ext cx="435240" cy="4543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IN" sz="1200" b="1">
                    <a:solidFill>
                      <a:srgbClr val="000000"/>
                    </a:solidFill>
                    <a:latin typeface="Calibri"/>
                  </a:rPr>
                  <a:t>SPI</a:t>
                </a:r>
                <a:endParaRPr/>
              </a:p>
            </p:txBody>
          </p:sp>
          <p:sp>
            <p:nvSpPr>
              <p:cNvPr id="140" name="CustomShape 51"/>
              <p:cNvSpPr/>
              <p:nvPr/>
            </p:nvSpPr>
            <p:spPr>
              <a:xfrm>
                <a:off x="2113920" y="1971000"/>
                <a:ext cx="1669320" cy="648000"/>
              </a:xfrm>
              <a:prstGeom prst="straightConnector1">
                <a:avLst/>
              </a:prstGeom>
              <a:noFill/>
              <a:ln w="38160" cap="rnd">
                <a:solidFill>
                  <a:srgbClr val="000000"/>
                </a:solidFill>
                <a:custDash>
                  <a:ds d="0" sp="0"/>
                </a:custDash>
                <a:miter/>
                <a:headEnd type="triangle" w="med" len="med"/>
                <a:tailEnd type="triangle" w="med" len="med"/>
              </a:ln>
            </p:spPr>
          </p:sp>
          <p:sp>
            <p:nvSpPr>
              <p:cNvPr id="141" name="CustomShape 52"/>
              <p:cNvSpPr/>
              <p:nvPr/>
            </p:nvSpPr>
            <p:spPr>
              <a:xfrm>
                <a:off x="2797560" y="1963080"/>
                <a:ext cx="805680" cy="302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IN" sz="1400" b="1">
                    <a:solidFill>
                      <a:srgbClr val="000000"/>
                    </a:solidFill>
                    <a:latin typeface="Calibri"/>
                  </a:rPr>
                  <a:t>WiFi</a:t>
                </a: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>
                <a:solidFill>
                  <a:srgbClr val="000000"/>
                </a:solidFill>
                <a:latin typeface="Calibri Light"/>
              </a:rPr>
              <a:t>System Diagram of a Node</a:t>
            </a:r>
            <a:endParaRPr/>
          </a:p>
        </p:txBody>
      </p:sp>
      <p:sp>
        <p:nvSpPr>
          <p:cNvPr id="143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" name="Group 1"/>
          <p:cNvGrpSpPr/>
          <p:nvPr/>
        </p:nvGrpSpPr>
        <p:grpSpPr>
          <a:xfrm>
            <a:off x="914400" y="1842840"/>
            <a:ext cx="10245240" cy="4522680"/>
            <a:chOff x="914400" y="1842840"/>
            <a:chExt cx="10245240" cy="4522680"/>
          </a:xfrm>
        </p:grpSpPr>
        <p:sp>
          <p:nvSpPr>
            <p:cNvPr id="144" name="CustomShape 3"/>
            <p:cNvSpPr/>
            <p:nvPr/>
          </p:nvSpPr>
          <p:spPr>
            <a:xfrm>
              <a:off x="914400" y="1842840"/>
              <a:ext cx="4088160" cy="452268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D9D9D9"/>
                </a:gs>
                <a:gs pos="50000">
                  <a:srgbClr val="D9D9D9"/>
                </a:gs>
                <a:gs pos="100000">
                  <a:srgbClr val="D9D9D9"/>
                </a:gs>
              </a:gsLst>
              <a:lin ang="16200000"/>
            </a:gradFill>
            <a:ln w="12600">
              <a:solidFill>
                <a:srgbClr val="E7E6E6"/>
              </a:solidFill>
              <a:miter/>
            </a:ln>
          </p:spPr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IN" sz="3600" b="1">
                  <a:solidFill>
                    <a:srgbClr val="000000"/>
                  </a:solidFill>
                  <a:latin typeface="Calibri"/>
                </a:rPr>
                <a:t>Arduino Uno Wifi</a:t>
              </a:r>
              <a:endParaRPr/>
            </a:p>
          </p:txBody>
        </p:sp>
        <p:sp>
          <p:nvSpPr>
            <p:cNvPr id="145" name="CustomShape 4"/>
            <p:cNvSpPr/>
            <p:nvPr/>
          </p:nvSpPr>
          <p:spPr>
            <a:xfrm>
              <a:off x="1070640" y="2387880"/>
              <a:ext cx="1811160" cy="1028160"/>
            </a:xfrm>
            <a:prstGeom prst="roundRect">
              <a:avLst>
                <a:gd name="adj" fmla="val 16667"/>
              </a:avLst>
            </a:prstGeom>
            <a:solidFill>
              <a:srgbClr val="808080"/>
            </a:solidFill>
            <a:ln w="12600">
              <a:solidFill>
                <a:srgbClr val="D0CECE"/>
              </a:solidFill>
              <a:miter/>
            </a:ln>
          </p:spPr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IN" sz="2000">
                  <a:solidFill>
                    <a:srgbClr val="FFFFFF"/>
                  </a:solidFill>
                  <a:latin typeface="Calibri"/>
                </a:rPr>
                <a:t>Atmega 328</a:t>
              </a:r>
              <a:endParaRPr/>
            </a:p>
          </p:txBody>
        </p:sp>
        <p:sp>
          <p:nvSpPr>
            <p:cNvPr id="146" name="CustomShape 5"/>
            <p:cNvSpPr/>
            <p:nvPr/>
          </p:nvSpPr>
          <p:spPr>
            <a:xfrm>
              <a:off x="2998800" y="2387880"/>
              <a:ext cx="1811160" cy="1028160"/>
            </a:xfrm>
            <a:prstGeom prst="roundRect">
              <a:avLst>
                <a:gd name="adj" fmla="val 16667"/>
              </a:avLst>
            </a:prstGeom>
            <a:solidFill>
              <a:srgbClr val="808080"/>
            </a:solidFill>
            <a:ln w="12600">
              <a:solidFill>
                <a:srgbClr val="D0CECE"/>
              </a:solidFill>
              <a:miter/>
            </a:ln>
          </p:spPr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IN" sz="2000">
                  <a:solidFill>
                    <a:srgbClr val="FFFFFF"/>
                  </a:solidFill>
                  <a:latin typeface="Calibri"/>
                </a:rPr>
                <a:t>Network Processor</a:t>
              </a:r>
              <a:endParaRPr/>
            </a:p>
          </p:txBody>
        </p:sp>
        <p:sp>
          <p:nvSpPr>
            <p:cNvPr id="147" name="CustomShape 6"/>
            <p:cNvSpPr/>
            <p:nvPr/>
          </p:nvSpPr>
          <p:spPr>
            <a:xfrm>
              <a:off x="1130040" y="4634280"/>
              <a:ext cx="3623040" cy="1028160"/>
            </a:xfrm>
            <a:prstGeom prst="roundRect">
              <a:avLst>
                <a:gd name="adj" fmla="val 16667"/>
              </a:avLst>
            </a:prstGeom>
            <a:solidFill>
              <a:srgbClr val="808080"/>
            </a:solidFill>
            <a:ln w="12600">
              <a:solidFill>
                <a:srgbClr val="D0CECE"/>
              </a:solidFill>
              <a:miter/>
            </a:ln>
          </p:spPr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IN" sz="2000">
                  <a:solidFill>
                    <a:srgbClr val="FFFFFF"/>
                  </a:solidFill>
                  <a:latin typeface="Calibri"/>
                </a:rPr>
                <a:t>Peripherals and Power Management</a:t>
              </a:r>
              <a:endParaRPr/>
            </a:p>
          </p:txBody>
        </p:sp>
        <p:sp>
          <p:nvSpPr>
            <p:cNvPr id="148" name="CustomShape 7"/>
            <p:cNvSpPr/>
            <p:nvPr/>
          </p:nvSpPr>
          <p:spPr>
            <a:xfrm>
              <a:off x="7535880" y="2811240"/>
              <a:ext cx="2876400" cy="258588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D9D9D9"/>
                </a:gs>
                <a:gs pos="50000">
                  <a:srgbClr val="D9D9D9"/>
                </a:gs>
                <a:gs pos="100000">
                  <a:srgbClr val="D9D9D9"/>
                </a:gs>
              </a:gsLst>
              <a:lin ang="16200000"/>
            </a:gradFill>
            <a:ln w="12600">
              <a:solidFill>
                <a:srgbClr val="E7E6E6"/>
              </a:solidFill>
              <a:miter/>
            </a:ln>
          </p:spPr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IN" sz="3200" b="1">
                  <a:solidFill>
                    <a:srgbClr val="000000"/>
                  </a:solidFill>
                  <a:latin typeface="Calibri"/>
                </a:rPr>
                <a:t>Decawave </a:t>
              </a:r>
              <a:endParaRPr/>
            </a:p>
            <a:p>
              <a:pPr algn="ctr">
                <a:lnSpc>
                  <a:spcPct val="100000"/>
                </a:lnSpc>
              </a:pPr>
              <a:r>
                <a:rPr lang="en-IN" sz="3200" b="1">
                  <a:solidFill>
                    <a:srgbClr val="000000"/>
                  </a:solidFill>
                  <a:latin typeface="Calibri"/>
                </a:rPr>
                <a:t>DW1000 Module</a:t>
              </a:r>
              <a:endParaRPr/>
            </a:p>
          </p:txBody>
        </p:sp>
        <p:sp>
          <p:nvSpPr>
            <p:cNvPr id="149" name="Line 8"/>
            <p:cNvSpPr/>
            <p:nvPr/>
          </p:nvSpPr>
          <p:spPr>
            <a:xfrm>
              <a:off x="10413000" y="4104360"/>
              <a:ext cx="574920" cy="0"/>
            </a:xfrm>
            <a:prstGeom prst="line">
              <a:avLst/>
            </a:prstGeom>
            <a:ln w="47520">
              <a:solidFill>
                <a:srgbClr val="000000"/>
              </a:solidFill>
              <a:miter/>
            </a:ln>
          </p:spPr>
        </p:sp>
        <p:sp>
          <p:nvSpPr>
            <p:cNvPr id="150" name="Line 9"/>
            <p:cNvSpPr/>
            <p:nvPr/>
          </p:nvSpPr>
          <p:spPr>
            <a:xfrm flipV="1">
              <a:off x="10987920" y="3416400"/>
              <a:ext cx="0" cy="687960"/>
            </a:xfrm>
            <a:prstGeom prst="line">
              <a:avLst/>
            </a:prstGeom>
            <a:ln w="47520">
              <a:solidFill>
                <a:srgbClr val="000000"/>
              </a:solidFill>
              <a:miter/>
            </a:ln>
          </p:spPr>
        </p:sp>
        <p:sp>
          <p:nvSpPr>
            <p:cNvPr id="151" name="Line 10"/>
            <p:cNvSpPr/>
            <p:nvPr/>
          </p:nvSpPr>
          <p:spPr>
            <a:xfrm flipH="1" flipV="1">
              <a:off x="11007000" y="3310560"/>
              <a:ext cx="152640" cy="136080"/>
            </a:xfrm>
            <a:prstGeom prst="line">
              <a:avLst/>
            </a:prstGeom>
            <a:ln w="47520">
              <a:solidFill>
                <a:srgbClr val="000000"/>
              </a:solidFill>
              <a:miter/>
            </a:ln>
          </p:spPr>
        </p:sp>
        <p:sp>
          <p:nvSpPr>
            <p:cNvPr id="152" name="Line 11"/>
            <p:cNvSpPr/>
            <p:nvPr/>
          </p:nvSpPr>
          <p:spPr>
            <a:xfrm flipH="1" flipV="1">
              <a:off x="10847880" y="3290400"/>
              <a:ext cx="152640" cy="136080"/>
            </a:xfrm>
            <a:prstGeom prst="line">
              <a:avLst/>
            </a:prstGeom>
            <a:ln w="47520">
              <a:solidFill>
                <a:srgbClr val="000000"/>
              </a:solidFill>
              <a:miter/>
            </a:ln>
          </p:spPr>
        </p:sp>
        <p:sp>
          <p:nvSpPr>
            <p:cNvPr id="153" name="CustomShape 12"/>
            <p:cNvSpPr/>
            <p:nvPr/>
          </p:nvSpPr>
          <p:spPr>
            <a:xfrm flipV="1">
              <a:off x="5003280" y="4102200"/>
              <a:ext cx="2531880" cy="360"/>
            </a:xfrm>
            <a:prstGeom prst="straightConnector1">
              <a:avLst/>
            </a:prstGeom>
            <a:noFill/>
            <a:ln w="57240">
              <a:solidFill>
                <a:srgbClr val="000000"/>
              </a:solidFill>
              <a:miter/>
              <a:headEnd type="triangle" w="med" len="med"/>
              <a:tailEnd type="triangle" w="med" len="med"/>
            </a:ln>
          </p:spPr>
        </p:sp>
        <p:sp>
          <p:nvSpPr>
            <p:cNvPr id="154" name="CustomShape 13"/>
            <p:cNvSpPr/>
            <p:nvPr/>
          </p:nvSpPr>
          <p:spPr>
            <a:xfrm>
              <a:off x="5972040" y="3670920"/>
              <a:ext cx="1486800" cy="45576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IN" sz="2400" b="1">
                  <a:solidFill>
                    <a:srgbClr val="000000"/>
                  </a:solidFill>
                  <a:latin typeface="Calibri"/>
                </a:rPr>
                <a:t>SPI</a:t>
              </a: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838080" y="31932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>
                <a:solidFill>
                  <a:srgbClr val="000000"/>
                </a:solidFill>
                <a:latin typeface="Calibri Light"/>
              </a:rPr>
              <a:t>DWM1000 Module</a:t>
            </a:r>
            <a:endParaRPr/>
          </a:p>
        </p:txBody>
      </p:sp>
      <p:sp>
        <p:nvSpPr>
          <p:cNvPr id="156" name="CustomShape 2"/>
          <p:cNvSpPr/>
          <p:nvPr/>
        </p:nvSpPr>
        <p:spPr>
          <a:xfrm>
            <a:off x="838080" y="4011840"/>
            <a:ext cx="10514880" cy="22442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IEEE802.15.4-2011 UWB Compliant (Operates from 3.5 – 6.5 GHz)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Locates objects to a precision of 10cm indoors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Up to 290m LOS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Highly immune to multipath fading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Factory trimmed</a:t>
            </a:r>
            <a:endParaRPr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Integrated Antenna</a:t>
            </a:r>
            <a:endParaRPr/>
          </a:p>
        </p:txBody>
      </p:sp>
      <p:pic>
        <p:nvPicPr>
          <p:cNvPr id="157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179720" y="1169640"/>
            <a:ext cx="5740920" cy="2846520"/>
          </a:xfrm>
          <a:prstGeom prst="rect">
            <a:avLst/>
          </a:prstGeom>
          <a:ln>
            <a:noFill/>
          </a:ln>
        </p:spPr>
      </p:pic>
      <p:pic>
        <p:nvPicPr>
          <p:cNvPr id="158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7803000" y="1340280"/>
            <a:ext cx="2818800" cy="2208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>
                <a:solidFill>
                  <a:srgbClr val="000000"/>
                </a:solidFill>
                <a:latin typeface="Calibri Light"/>
              </a:rPr>
              <a:t>Localization schemes</a:t>
            </a:r>
            <a:endParaRPr/>
          </a:p>
        </p:txBody>
      </p:sp>
      <p:sp>
        <p:nvSpPr>
          <p:cNvPr id="160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800">
                <a:solidFill>
                  <a:srgbClr val="000000"/>
                </a:solidFill>
                <a:latin typeface="Calibri"/>
              </a:rPr>
              <a:t>DWM1000 Modules can be used in two modes: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IN" sz="2400">
                <a:solidFill>
                  <a:srgbClr val="000000"/>
                </a:solidFill>
                <a:latin typeface="Calibri"/>
              </a:rPr>
              <a:t>2 – way ranging (Time of flight)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IN" sz="2400">
                <a:solidFill>
                  <a:srgbClr val="000000"/>
                </a:solidFill>
                <a:latin typeface="Calibri"/>
              </a:rPr>
              <a:t>Time Difference of Arrival(TDOA)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en-IN" sz="4400">
                <a:latin typeface="Calibri Light"/>
              </a:rPr>
              <a:t>MID Semester Presentation</a:t>
            </a:r>
            <a:endParaRPr/>
          </a:p>
        </p:txBody>
      </p:sp>
      <p:sp>
        <p:nvSpPr>
          <p:cNvPr id="162" name="CustomShape 2"/>
          <p:cNvSpPr/>
          <p:nvPr/>
        </p:nvSpPr>
        <p:spPr>
          <a:xfrm>
            <a:off x="838440" y="1825560"/>
            <a:ext cx="3337200" cy="45100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IN" sz="2400">
                <a:solidFill>
                  <a:srgbClr val="000000"/>
                </a:solidFill>
                <a:latin typeface="Calibri"/>
              </a:rPr>
              <a:t>Achieved distance ranging in 1 dimension with visual front-end</a:t>
            </a:r>
            <a:endParaRPr/>
          </a:p>
        </p:txBody>
      </p:sp>
      <p:pic>
        <p:nvPicPr>
          <p:cNvPr id="163" name="Picture 162"/>
          <p:cNvPicPr/>
          <p:nvPr/>
        </p:nvPicPr>
        <p:blipFill>
          <a:blip r:embed="rId2"/>
          <a:stretch>
            <a:fillRect/>
          </a:stretch>
        </p:blipFill>
        <p:spPr>
          <a:xfrm>
            <a:off x="4176000" y="1512000"/>
            <a:ext cx="5879160" cy="4895640"/>
          </a:xfrm>
          <a:prstGeom prst="rect">
            <a:avLst/>
          </a:prstGeom>
          <a:ln w="648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533</Words>
  <Application>Microsoft Macintosh PowerPoint</Application>
  <PresentationFormat>Widescreen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Calibri</vt:lpstr>
      <vt:lpstr>Calibri Light</vt:lpstr>
      <vt:lpstr>DejaVu Sans</vt:lpstr>
      <vt:lpstr>StarSymbol</vt:lpstr>
      <vt:lpstr>Arial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TEJUS S</cp:lastModifiedBy>
  <cp:revision>22</cp:revision>
  <dcterms:modified xsi:type="dcterms:W3CDTF">2017-05-08T22:06:49Z</dcterms:modified>
</cp:coreProperties>
</file>